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9"/>
  </p:notesMasterIdLst>
  <p:handoutMasterIdLst>
    <p:handoutMasterId r:id="rId30"/>
  </p:handoutMasterIdLst>
  <p:sldIdLst>
    <p:sldId id="278" r:id="rId5"/>
    <p:sldId id="282" r:id="rId6"/>
    <p:sldId id="314" r:id="rId7"/>
    <p:sldId id="313" r:id="rId8"/>
    <p:sldId id="312" r:id="rId9"/>
    <p:sldId id="311" r:id="rId10"/>
    <p:sldId id="310" r:id="rId11"/>
    <p:sldId id="322" r:id="rId12"/>
    <p:sldId id="309" r:id="rId13"/>
    <p:sldId id="308" r:id="rId14"/>
    <p:sldId id="307" r:id="rId15"/>
    <p:sldId id="306" r:id="rId16"/>
    <p:sldId id="305" r:id="rId17"/>
    <p:sldId id="304" r:id="rId18"/>
    <p:sldId id="303" r:id="rId19"/>
    <p:sldId id="302" r:id="rId20"/>
    <p:sldId id="301" r:id="rId21"/>
    <p:sldId id="318" r:id="rId22"/>
    <p:sldId id="317" r:id="rId23"/>
    <p:sldId id="316" r:id="rId24"/>
    <p:sldId id="315" r:id="rId25"/>
    <p:sldId id="319" r:id="rId26"/>
    <p:sldId id="320" r:id="rId27"/>
    <p:sldId id="321" r:id="rId28"/>
  </p:sldIdLst>
  <p:sldSz cx="12192000" cy="6858000"/>
  <p:notesSz cx="6645275" cy="9775825"/>
  <p:embeddedFontLst>
    <p:embeddedFont>
      <p:font typeface="Montserrat" panose="00000500000000000000" pitchFamily="2" charset="0"/>
      <p:regular r:id="rId31"/>
      <p:bold r:id="rId32"/>
      <p:italic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1EE84D-8FB5-26AC-AFC2-729C40D1AFF2}" v="65" dt="2023-08-23T11:30:58.303"/>
    <p1510:client id="{7235F5FB-32E8-E4B3-0124-024F543C9472}" v="55" dt="2023-06-09T15:41:41.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83454" autoAdjust="0"/>
  </p:normalViewPr>
  <p:slideViewPr>
    <p:cSldViewPr snapToGrid="0" snapToObjects="1" showGuides="1">
      <p:cViewPr>
        <p:scale>
          <a:sx n="66" d="100"/>
          <a:sy n="66" d="100"/>
        </p:scale>
        <p:origin x="-710" y="110"/>
      </p:cViewPr>
      <p:guideLst>
        <p:guide pos="3840"/>
        <p:guide orient="horz" pos="377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xfrm>
            <a:off x="728663" y="4679950"/>
            <a:ext cx="5400675" cy="4865688"/>
          </a:xfrm>
          <a:prstGeom prst="rect">
            <a:avLst/>
          </a:prstGeom>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23346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Many programming languages, such as C and Perl, support a binary open mode on Windows. This is because the Windows operating system supports text and binary files differently. On UNIX, with those </a:t>
            </a:r>
            <a:r>
              <a:rPr lang="en-GB" i="1" dirty="0"/>
              <a:t>other </a:t>
            </a:r>
            <a:r>
              <a:rPr lang="en-GB" dirty="0"/>
              <a:t>languages, we just open the file for read or write, there is no difference between text and binary.</a:t>
            </a:r>
          </a:p>
          <a:p>
            <a:endParaRPr lang="en-GB" dirty="0"/>
          </a:p>
          <a:p>
            <a:r>
              <a:rPr lang="en-GB" dirty="0"/>
              <a:t>Not so with </a:t>
            </a:r>
            <a:r>
              <a:rPr lang="en-GB" i="1" dirty="0"/>
              <a:t>this</a:t>
            </a:r>
            <a:r>
              <a:rPr lang="en-GB" dirty="0"/>
              <a:t> language. With old fashioned languages text is single-byte character based, with multi-byte characters being the exception. In Python 3, (Java, and </a:t>
            </a:r>
            <a:r>
              <a:rPr lang="en-GB" dirty="0" err="1"/>
              <a:t>.Net</a:t>
            </a:r>
            <a:r>
              <a:rPr lang="en-GB" dirty="0"/>
              <a:t>) strings are multi-byte, and that is what is used if a file is opened as text, which is the default. Writing a Python string still looks like ordinary text in the file if the characters are within a single-byte character set, like ISO Latin 1.</a:t>
            </a:r>
          </a:p>
          <a:p>
            <a:endParaRPr lang="en-GB" dirty="0"/>
          </a:p>
          <a:p>
            <a:r>
              <a:rPr lang="en-GB" dirty="0"/>
              <a:t>Setting binary mode, </a:t>
            </a:r>
            <a:r>
              <a:rPr lang="en-GB" i="1" dirty="0"/>
              <a:t>even on UNIX</a:t>
            </a:r>
            <a:r>
              <a:rPr lang="en-GB" dirty="0"/>
              <a:t>, forces single-byte characters, a </a:t>
            </a:r>
            <a:r>
              <a:rPr lang="en-GB" b="1" dirty="0">
                <a:latin typeface="Courier New" pitchFamily="49" charset="0"/>
              </a:rPr>
              <a:t>byte</a:t>
            </a:r>
            <a:r>
              <a:rPr lang="en-GB" dirty="0"/>
              <a:t> object. Fortunately, it is easy to convert between bytes and strings, and the methods which can be applied to a </a:t>
            </a:r>
            <a:r>
              <a:rPr lang="en-GB" b="1" dirty="0">
                <a:latin typeface="Courier New" pitchFamily="49" charset="0"/>
              </a:rPr>
              <a:t>byte</a:t>
            </a:r>
            <a:r>
              <a:rPr lang="en-GB" dirty="0"/>
              <a:t> object are like those for strings.</a:t>
            </a:r>
          </a:p>
          <a:p>
            <a:endParaRPr lang="en-GB" dirty="0"/>
          </a:p>
          <a:p>
            <a:r>
              <a:rPr lang="en-GB" dirty="0"/>
              <a:t>Text mode (the default) also handles line-endings relevant for the platform you are running on. With binary mode, there is no line-ending handling, so if you want end-of-line you have to explicitly say so.</a:t>
            </a:r>
          </a:p>
        </p:txBody>
      </p:sp>
    </p:spTree>
    <p:extLst>
      <p:ext uri="{BB962C8B-B14F-4D97-AF65-F5344CB8AC3E}">
        <p14:creationId xmlns:p14="http://schemas.microsoft.com/office/powerpoint/2010/main" val="6034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xfrm>
            <a:off x="-98425" y="509588"/>
            <a:ext cx="7027863" cy="3954462"/>
          </a:xfrm>
          <a:ln/>
        </p:spPr>
      </p:sp>
      <p:sp>
        <p:nvSpPr>
          <p:cNvPr id="3379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Windows, like Unix/Linux, uses three standard “files” for keyboard input, displaying output and printing error messages to the screen. These IO channels can be used or ignored by processes but give them the ability to interact with the used and display messages to the screen. The three channels are often numbered 0, 1 and 2, but are also given file handle names of stdin, </a:t>
            </a:r>
            <a:r>
              <a:rPr lang="en-GB" dirty="0" err="1"/>
              <a:t>stdout</a:t>
            </a:r>
            <a:r>
              <a:rPr lang="en-GB" dirty="0"/>
              <a:t> and stderr.</a:t>
            </a:r>
          </a:p>
          <a:p>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The Python programming language supports these channels allowing built-in and module functions to request input and generate output and errors without having to explicitly open or close them. However, to use them by name requires the importing of the sys module.</a:t>
            </a:r>
          </a:p>
          <a:p>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The built-in input() function reads from the stdin file handle, and the print() function writes to </a:t>
            </a:r>
            <a:r>
              <a:rPr lang="en-GB" dirty="0" err="1">
                <a:latin typeface="Courier New" panose="02070309020205020404" pitchFamily="49" charset="0"/>
                <a:cs typeface="Courier New" panose="02070309020205020404" pitchFamily="49" charset="0"/>
              </a:rPr>
              <a:t>stdout</a:t>
            </a:r>
            <a:r>
              <a:rPr lang="en-GB" dirty="0">
                <a:latin typeface="Courier New" panose="02070309020205020404" pitchFamily="49" charset="0"/>
                <a:cs typeface="Courier New" panose="02070309020205020404" pitchFamily="49" charset="0"/>
              </a:rPr>
              <a:t> by default.</a:t>
            </a:r>
          </a:p>
        </p:txBody>
      </p:sp>
    </p:spTree>
    <p:extLst>
      <p:ext uri="{BB962C8B-B14F-4D97-AF65-F5344CB8AC3E}">
        <p14:creationId xmlns:p14="http://schemas.microsoft.com/office/powerpoint/2010/main" val="122090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xfrm>
            <a:off x="-98425" y="509588"/>
            <a:ext cx="7027863" cy="3954462"/>
          </a:xfrm>
          <a:ln/>
        </p:spPr>
      </p:sp>
      <p:sp>
        <p:nvSpPr>
          <p:cNvPr id="3379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three standard IO streams, </a:t>
            </a:r>
            <a:r>
              <a:rPr lang="en-GB" dirty="0" err="1"/>
              <a:t>stdin</a:t>
            </a:r>
            <a:r>
              <a:rPr lang="en-GB" dirty="0"/>
              <a:t>, </a:t>
            </a:r>
            <a:r>
              <a:rPr lang="en-GB" dirty="0" err="1"/>
              <a:t>stdout</a:t>
            </a:r>
            <a:r>
              <a:rPr lang="en-GB" dirty="0"/>
              <a:t>, and </a:t>
            </a:r>
            <a:r>
              <a:rPr lang="en-GB" dirty="0" err="1"/>
              <a:t>stderr</a:t>
            </a:r>
            <a:r>
              <a:rPr lang="en-GB" dirty="0"/>
              <a:t>, can be accessed directly through the </a:t>
            </a:r>
            <a:r>
              <a:rPr lang="en-GB" b="1" dirty="0">
                <a:latin typeface="Courier New" pitchFamily="49" charset="0"/>
              </a:rPr>
              <a:t>sys</a:t>
            </a:r>
            <a:r>
              <a:rPr lang="en-GB" dirty="0"/>
              <a:t> module. Each one is a file object by that name and may be used as any other file object.</a:t>
            </a:r>
          </a:p>
          <a:p>
            <a:endParaRPr lang="en-GB" dirty="0"/>
          </a:p>
          <a:p>
            <a:r>
              <a:rPr lang="en-GB" dirty="0"/>
              <a:t>In addition, the </a:t>
            </a:r>
            <a:r>
              <a:rPr lang="en-GB" b="1" dirty="0">
                <a:latin typeface="Courier New" pitchFamily="49" charset="0"/>
              </a:rPr>
              <a:t>input</a:t>
            </a:r>
            <a:r>
              <a:rPr lang="en-GB" dirty="0"/>
              <a:t> statement reads from </a:t>
            </a:r>
            <a:r>
              <a:rPr lang="en-GB" dirty="0" err="1"/>
              <a:t>stdin</a:t>
            </a:r>
            <a:r>
              <a:rPr lang="en-GB" dirty="0"/>
              <a:t>, which is usually the keyboard but may have been redirected. If the </a:t>
            </a:r>
            <a:r>
              <a:rPr lang="en-GB" b="1" dirty="0" err="1">
                <a:latin typeface="Courier New" pitchFamily="49" charset="0"/>
              </a:rPr>
              <a:t>readline</a:t>
            </a:r>
            <a:r>
              <a:rPr lang="en-GB" dirty="0"/>
              <a:t> module is imported first, then </a:t>
            </a:r>
            <a:r>
              <a:rPr lang="en-GB" b="1" dirty="0">
                <a:latin typeface="Courier New" pitchFamily="49" charset="0"/>
              </a:rPr>
              <a:t>input()</a:t>
            </a:r>
            <a:r>
              <a:rPr lang="en-GB" dirty="0"/>
              <a:t> will use it to provide line editing and history features. The </a:t>
            </a:r>
            <a:r>
              <a:rPr lang="en-GB" b="1" dirty="0">
                <a:latin typeface="Courier New" pitchFamily="49" charset="0"/>
              </a:rPr>
              <a:t>input()</a:t>
            </a:r>
            <a:r>
              <a:rPr lang="en-GB" dirty="0"/>
              <a:t> function was called </a:t>
            </a:r>
            <a:r>
              <a:rPr lang="en-GB" b="1" dirty="0" err="1">
                <a:latin typeface="Courier New" pitchFamily="49" charset="0"/>
              </a:rPr>
              <a:t>raw_input</a:t>
            </a:r>
            <a:r>
              <a:rPr lang="en-GB" b="1" dirty="0">
                <a:latin typeface="Courier New" pitchFamily="49" charset="0"/>
              </a:rPr>
              <a:t>()</a:t>
            </a:r>
            <a:r>
              <a:rPr lang="en-GB" dirty="0"/>
              <a:t> in Python 2.</a:t>
            </a:r>
          </a:p>
          <a:p>
            <a:endParaRPr lang="en-GB" dirty="0"/>
          </a:p>
          <a:p>
            <a:r>
              <a:rPr lang="en-GB" dirty="0"/>
              <a:t>On Windows cmd.exe, line endings are "</a:t>
            </a:r>
            <a:r>
              <a:rPr lang="en-GB" dirty="0">
                <a:latin typeface="Courier New" pitchFamily="49" charset="0"/>
                <a:cs typeface="Courier New" pitchFamily="49" charset="0"/>
              </a:rPr>
              <a:t>\r\n</a:t>
            </a:r>
            <a:r>
              <a:rPr lang="en-GB" dirty="0"/>
              <a:t>", and in Python 3.2.0 a bug stripped out the new-line but not the "</a:t>
            </a:r>
            <a:r>
              <a:rPr lang="en-GB" dirty="0">
                <a:latin typeface="Courier New" pitchFamily="49" charset="0"/>
                <a:cs typeface="Courier New" pitchFamily="49" charset="0"/>
              </a:rPr>
              <a:t>\r</a:t>
            </a:r>
            <a:r>
              <a:rPr lang="en-GB" dirty="0"/>
              <a:t>". Fortunately, this bug was fixed in 3.2.1., but the work-around, using the str </a:t>
            </a:r>
            <a:r>
              <a:rPr lang="en-GB" dirty="0" err="1">
                <a:latin typeface="Courier New" panose="02070309020205020404" pitchFamily="49" charset="0"/>
                <a:cs typeface="Courier New" panose="02070309020205020404" pitchFamily="49" charset="0"/>
              </a:rPr>
              <a:t>rstrip</a:t>
            </a:r>
            <a:r>
              <a:rPr lang="en-GB" dirty="0">
                <a:latin typeface="Courier New" panose="02070309020205020404" pitchFamily="49" charset="0"/>
                <a:cs typeface="Courier New" panose="02070309020205020404" pitchFamily="49" charset="0"/>
              </a:rPr>
              <a:t>() method</a:t>
            </a:r>
            <a:r>
              <a:rPr lang="en-GB" dirty="0"/>
              <a:t>, is sometimes a good idea anyway in case the user adds trailing spaces.</a:t>
            </a:r>
          </a:p>
          <a:p>
            <a:endParaRPr lang="en-GB" dirty="0"/>
          </a:p>
          <a:p>
            <a:r>
              <a:rPr lang="en-GB" dirty="0"/>
              <a:t>Normally standard streams like </a:t>
            </a:r>
            <a:r>
              <a:rPr lang="en-GB" dirty="0" err="1"/>
              <a:t>stdin</a:t>
            </a:r>
            <a:r>
              <a:rPr lang="en-GB" dirty="0"/>
              <a:t> and </a:t>
            </a:r>
            <a:r>
              <a:rPr lang="en-GB" dirty="0" err="1"/>
              <a:t>stdout</a:t>
            </a:r>
            <a:r>
              <a:rPr lang="en-GB" dirty="0"/>
              <a:t> are used in text mode, but if you wish to use them in binary mode then use the -u command-line option, for example:</a:t>
            </a:r>
          </a:p>
          <a:p>
            <a:r>
              <a:rPr lang="en-GB" dirty="0"/>
              <a:t>	</a:t>
            </a:r>
            <a:r>
              <a:rPr lang="en-GB" dirty="0">
                <a:latin typeface="Courier New" panose="02070309020205020404" pitchFamily="49" charset="0"/>
                <a:cs typeface="Courier New" panose="02070309020205020404" pitchFamily="49" charset="0"/>
              </a:rPr>
              <a:t>python -u myprog.py</a:t>
            </a:r>
          </a:p>
          <a:p>
            <a:endParaRPr lang="en-GB" dirty="0"/>
          </a:p>
          <a:p>
            <a:r>
              <a:rPr lang="en-GB" dirty="0"/>
              <a:t>Other tricks with standard streams will be revealed later in the course.</a:t>
            </a:r>
          </a:p>
        </p:txBody>
      </p:sp>
    </p:spTree>
    <p:extLst>
      <p:ext uri="{BB962C8B-B14F-4D97-AF65-F5344CB8AC3E}">
        <p14:creationId xmlns:p14="http://schemas.microsoft.com/office/powerpoint/2010/main" val="299005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xfrm>
            <a:off x="-98425" y="523875"/>
            <a:ext cx="7027863" cy="3954463"/>
          </a:xfrm>
          <a:ln/>
        </p:spPr>
      </p:sp>
      <p:sp>
        <p:nvSpPr>
          <p:cNvPr id="3482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Python 3, the  </a:t>
            </a:r>
            <a:r>
              <a:rPr lang="en-GB" b="1" dirty="0">
                <a:latin typeface="Courier New" pitchFamily="49" charset="0"/>
              </a:rPr>
              <a:t>print()</a:t>
            </a:r>
            <a:r>
              <a:rPr lang="en-GB" dirty="0"/>
              <a:t> function may be used for writing to a file using the </a:t>
            </a:r>
            <a:r>
              <a:rPr lang="en-GB" b="1" dirty="0">
                <a:latin typeface="Courier New" pitchFamily="49" charset="0"/>
              </a:rPr>
              <a:t>file=</a:t>
            </a:r>
            <a:r>
              <a:rPr lang="en-GB" dirty="0"/>
              <a:t> parameter. In earlier versions of Python "redirection" notation was used, and the </a:t>
            </a:r>
            <a:r>
              <a:rPr lang="en-GB" b="1" dirty="0">
                <a:latin typeface="Courier New" pitchFamily="49" charset="0"/>
              </a:rPr>
              <a:t>print</a:t>
            </a:r>
            <a:r>
              <a:rPr lang="en-GB" dirty="0"/>
              <a:t> shown would have looked like this:</a:t>
            </a:r>
          </a:p>
          <a:p>
            <a:pPr lvl="1"/>
            <a:r>
              <a:rPr lang="en-GB" dirty="0">
                <a:latin typeface="Courier New" pitchFamily="49" charset="0"/>
              </a:rPr>
              <a:t>print &gt;&gt; output, "Hello"      # Python 2</a:t>
            </a:r>
          </a:p>
          <a:p>
            <a:pPr lvl="1"/>
            <a:endParaRPr lang="en-GB" dirty="0">
              <a:latin typeface="Courier New" pitchFamily="49" charset="0"/>
            </a:endParaRPr>
          </a:p>
          <a:p>
            <a:r>
              <a:rPr lang="en-GB" dirty="0"/>
              <a:t>Buffering can also be turned off using the -u command-line option to python, or by setting the </a:t>
            </a:r>
            <a:r>
              <a:rPr lang="en-GB" dirty="0">
                <a:latin typeface="Courier New" pitchFamily="49" charset="0"/>
                <a:cs typeface="Courier New" pitchFamily="49" charset="0"/>
              </a:rPr>
              <a:t>PYTHONUNBUFFERED</a:t>
            </a:r>
            <a:r>
              <a:rPr lang="en-GB" dirty="0"/>
              <a:t> environment variable to a non-empty string. </a:t>
            </a:r>
          </a:p>
          <a:p>
            <a:endParaRPr lang="en-GB" dirty="0"/>
          </a:p>
          <a:p>
            <a:r>
              <a:rPr lang="en-GB" dirty="0"/>
              <a:t>The final example requires some explanation: </a:t>
            </a:r>
            <a:r>
              <a:rPr lang="en-GB" b="1" dirty="0">
                <a:latin typeface="Courier New" pitchFamily="49" charset="0"/>
              </a:rPr>
              <a:t>tail -f</a:t>
            </a:r>
            <a:r>
              <a:rPr lang="en-GB" dirty="0"/>
              <a:t> is a UNIX command which displays lines as they are appended. It works by reading to the end-of-file then waiting for one second. If a record has been added, then it will be displayed, otherwise we wait for one second again. There are several ways of improving this example!</a:t>
            </a:r>
          </a:p>
          <a:p>
            <a:r>
              <a:rPr lang="en-GB" dirty="0"/>
              <a:t>Possibly the most peculiar aspect of this example is setting (</a:t>
            </a:r>
            <a:r>
              <a:rPr lang="en-GB" dirty="0">
                <a:latin typeface="Courier New" panose="02070309020205020404" pitchFamily="49" charset="0"/>
                <a:cs typeface="Courier New" panose="02070309020205020404" pitchFamily="49" charset="0"/>
              </a:rPr>
              <a:t>seek</a:t>
            </a:r>
            <a:r>
              <a:rPr lang="en-GB" dirty="0"/>
              <a:t>) the current file position. When we hit end-of file the current file position becomes invalid, the line</a:t>
            </a:r>
          </a:p>
          <a:p>
            <a:pPr lvl="1"/>
            <a:r>
              <a:rPr lang="en-US" dirty="0" err="1">
                <a:latin typeface="Courier New" panose="02070309020205020404" pitchFamily="49" charset="0"/>
                <a:cs typeface="Courier New" panose="02070309020205020404" pitchFamily="49" charset="0"/>
              </a:rPr>
              <a:t>fh_out.seek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fh_out.tell</a:t>
            </a:r>
            <a:r>
              <a:rPr lang="en-US" dirty="0">
                <a:latin typeface="Courier New" panose="02070309020205020404" pitchFamily="49" charset="0"/>
                <a:cs typeface="Courier New" panose="02070309020205020404" pitchFamily="49" charset="0"/>
              </a:rPr>
              <a:t>())</a:t>
            </a:r>
          </a:p>
          <a:p>
            <a:r>
              <a:rPr lang="en-GB" dirty="0"/>
              <a:t> restores the file position to (physically) the same position as before.</a:t>
            </a:r>
          </a:p>
          <a:p>
            <a:endParaRPr lang="en-GB" dirty="0"/>
          </a:p>
        </p:txBody>
      </p:sp>
    </p:spTree>
    <p:extLst>
      <p:ext uri="{BB962C8B-B14F-4D97-AF65-F5344CB8AC3E}">
        <p14:creationId xmlns:p14="http://schemas.microsoft.com/office/powerpoint/2010/main" val="197908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Most file IO, particularly with text files, is sequential. To get to a specific record in this way can be slow, particularly if we are doing this many times with the same data. Instead, we can access the file randomly, or by position.  </a:t>
            </a:r>
          </a:p>
          <a:p>
            <a:endParaRPr lang="en-GB" dirty="0"/>
          </a:p>
          <a:p>
            <a:r>
              <a:rPr lang="en-GB" dirty="0"/>
              <a:t>Unless we can calculate the position in some way, we need to know where each record is, so an index can be constructed - the obvious way to do that is to use a dictionary (which can be saved in a pickle).  </a:t>
            </a:r>
          </a:p>
          <a:p>
            <a:r>
              <a:rPr lang="en-GB" dirty="0"/>
              <a:t>Notice that we open the file in </a:t>
            </a:r>
            <a:r>
              <a:rPr lang="en-GB" b="1" dirty="0"/>
              <a:t>binary</a:t>
            </a:r>
            <a:r>
              <a:rPr lang="en-GB" dirty="0"/>
              <a:t> mode. This is important on Windows since the '</a:t>
            </a:r>
            <a:r>
              <a:rPr lang="en-GB" dirty="0">
                <a:latin typeface="Courier New" panose="02070309020205020404" pitchFamily="49" charset="0"/>
                <a:cs typeface="Courier New" panose="02070309020205020404" pitchFamily="49" charset="0"/>
              </a:rPr>
              <a:t>\r</a:t>
            </a:r>
            <a:r>
              <a:rPr lang="en-GB" dirty="0"/>
              <a:t>' is hidden in text mode and would mean our offsets would be one byte out. means that byte objects are read, rather than strings.</a:t>
            </a:r>
          </a:p>
          <a:p>
            <a:endParaRPr lang="en-GB" dirty="0"/>
          </a:p>
          <a:p>
            <a:r>
              <a:rPr lang="en-GB" dirty="0"/>
              <a:t>You may be wondering why we have used a convoluted </a:t>
            </a:r>
            <a:r>
              <a:rPr lang="en-GB" b="1" dirty="0">
                <a:latin typeface="Courier New" pitchFamily="49" charset="0"/>
              </a:rPr>
              <a:t>while</a:t>
            </a:r>
            <a:r>
              <a:rPr lang="en-GB" dirty="0"/>
              <a:t> loop to read the file and create the index. This is because </a:t>
            </a:r>
            <a:r>
              <a:rPr lang="en-GB" b="1" dirty="0">
                <a:latin typeface="Courier New" pitchFamily="49" charset="0"/>
              </a:rPr>
              <a:t>tell()</a:t>
            </a:r>
            <a:r>
              <a:rPr lang="en-GB" dirty="0"/>
              <a:t> is disabled inside a </a:t>
            </a:r>
            <a:r>
              <a:rPr lang="en-GB" b="1" dirty="0">
                <a:latin typeface="Courier New" pitchFamily="49" charset="0"/>
              </a:rPr>
              <a:t>for</a:t>
            </a:r>
            <a:r>
              <a:rPr lang="en-GB" dirty="0"/>
              <a:t> loop based on </a:t>
            </a:r>
            <a:r>
              <a:rPr lang="en-GB" b="1" dirty="0" err="1">
                <a:latin typeface="Courier New" pitchFamily="49" charset="0"/>
              </a:rPr>
              <a:t>readline</a:t>
            </a:r>
            <a:r>
              <a:rPr lang="en-GB" dirty="0"/>
              <a:t> or </a:t>
            </a:r>
            <a:r>
              <a:rPr lang="en-GB" b="1" dirty="0">
                <a:latin typeface="Courier New" pitchFamily="49" charset="0"/>
              </a:rPr>
              <a:t>open</a:t>
            </a:r>
            <a:r>
              <a:rPr lang="en-GB" dirty="0"/>
              <a:t>. The iterator (a method called </a:t>
            </a:r>
            <a:r>
              <a:rPr lang="en-GB" dirty="0">
                <a:latin typeface="Courier New" pitchFamily="49" charset="0"/>
              </a:rPr>
              <a:t>next()</a:t>
            </a:r>
            <a:r>
              <a:rPr lang="en-GB" dirty="0"/>
              <a:t>) may read-ahead into an internal buffer for efficiency, so the current file position might not actually be where you think - for example a small file might be read into memory in one go. Therefore, the method shown might be slower than using a </a:t>
            </a:r>
            <a:r>
              <a:rPr lang="en-GB" b="1" dirty="0">
                <a:latin typeface="Courier New" pitchFamily="49" charset="0"/>
              </a:rPr>
              <a:t>for</a:t>
            </a:r>
            <a:r>
              <a:rPr lang="en-GB" dirty="0"/>
              <a:t> loop and accessing the file sequentially!</a:t>
            </a:r>
          </a:p>
          <a:p>
            <a:endParaRPr lang="en-GB" dirty="0"/>
          </a:p>
          <a:p>
            <a:r>
              <a:rPr lang="en-GB" dirty="0"/>
              <a:t>When we have a position, we can </a:t>
            </a:r>
            <a:r>
              <a:rPr lang="en-GB" b="1" dirty="0">
                <a:latin typeface="Courier New" pitchFamily="49" charset="0"/>
              </a:rPr>
              <a:t>seek</a:t>
            </a:r>
            <a:r>
              <a:rPr lang="en-GB" dirty="0"/>
              <a:t> to that point, then read or write. By default, the position (</a:t>
            </a:r>
            <a:r>
              <a:rPr lang="en-GB" i="1" dirty="0"/>
              <a:t>offset</a:t>
            </a:r>
            <a:r>
              <a:rPr lang="en-GB" dirty="0"/>
              <a:t>) is relative to beginning of file, but we can specify a different </a:t>
            </a:r>
            <a:r>
              <a:rPr lang="en-GB" b="1" dirty="0"/>
              <a:t>whence</a:t>
            </a:r>
            <a:r>
              <a:rPr lang="en-GB" dirty="0"/>
              <a:t> value: </a:t>
            </a:r>
          </a:p>
          <a:p>
            <a:pPr>
              <a:spcBef>
                <a:spcPts val="0"/>
              </a:spcBef>
            </a:pPr>
            <a:r>
              <a:rPr lang="en-GB" dirty="0"/>
              <a:t>	0	offset is relative to beginning of file</a:t>
            </a:r>
          </a:p>
          <a:p>
            <a:pPr>
              <a:spcBef>
                <a:spcPts val="0"/>
              </a:spcBef>
            </a:pPr>
            <a:r>
              <a:rPr lang="en-GB" dirty="0"/>
              <a:t>	1	offset is relative to the current file position</a:t>
            </a:r>
          </a:p>
          <a:p>
            <a:pPr>
              <a:spcBef>
                <a:spcPts val="0"/>
              </a:spcBef>
            </a:pPr>
            <a:r>
              <a:rPr lang="en-GB" dirty="0"/>
              <a:t>		can supply a negative offset to overwrite a record just read</a:t>
            </a:r>
          </a:p>
          <a:p>
            <a:pPr>
              <a:spcBef>
                <a:spcPts val="0"/>
              </a:spcBef>
            </a:pPr>
            <a:r>
              <a:rPr lang="en-GB" dirty="0"/>
              <a:t>	2	offset is relative to end of file</a:t>
            </a:r>
          </a:p>
          <a:p>
            <a:pPr>
              <a:spcBef>
                <a:spcPts val="0"/>
              </a:spcBef>
            </a:pPr>
            <a:r>
              <a:rPr lang="en-GB" dirty="0"/>
              <a:t>		it is not an error to seek beyond end-of-file on most file systems</a:t>
            </a:r>
          </a:p>
        </p:txBody>
      </p:sp>
    </p:spTree>
    <p:extLst>
      <p:ext uri="{BB962C8B-B14F-4D97-AF65-F5344CB8AC3E}">
        <p14:creationId xmlns:p14="http://schemas.microsoft.com/office/powerpoint/2010/main" val="4510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We have already seen how to read, write and append text and binary DATA to a file. But the original python object structure in memory is lost and could prove very difficult to recreate after loading the DATA from the file. Think about how tricky it is to recreate an empty tin can after standing on it.</a:t>
            </a:r>
          </a:p>
          <a:p>
            <a:endParaRPr lang="en-GB" dirty="0"/>
          </a:p>
          <a:p>
            <a:r>
              <a:rPr lang="en-GB" dirty="0"/>
              <a:t>Pickling is a process whereby a Python object structure (to whatever level) is converted into a byte stream (serialising) and preserving the DATA and STRUCTURE to a file. And unpickling is the inverse operation. Its operation is similar to how JSON files work on Java, but the pickle module can serialise the data into text and binary format.</a:t>
            </a:r>
          </a:p>
          <a:p>
            <a:endParaRPr lang="en-GB" dirty="0"/>
          </a:p>
          <a:p>
            <a:r>
              <a:rPr lang="en-GB" dirty="0"/>
              <a:t>Nowadays the pickle protocol is commonly used to transmit data and commands from one process to another process on a local or remote machine, rather preserving to disk. If your application is dealing with very large data such as </a:t>
            </a:r>
            <a:r>
              <a:rPr lang="en-GB" dirty="0" err="1"/>
              <a:t>Numpy</a:t>
            </a:r>
            <a:r>
              <a:rPr lang="en-GB" dirty="0"/>
              <a:t>/Pandas </a:t>
            </a:r>
            <a:r>
              <a:rPr lang="en-GB" dirty="0" err="1"/>
              <a:t>dataframes</a:t>
            </a:r>
            <a:r>
              <a:rPr lang="en-GB" dirty="0"/>
              <a:t>, then you might want to consider 3</a:t>
            </a:r>
            <a:r>
              <a:rPr lang="en-GB" baseline="30000" dirty="0"/>
              <a:t>rd</a:t>
            </a:r>
            <a:r>
              <a:rPr lang="en-GB" dirty="0"/>
              <a:t> part modules such as </a:t>
            </a:r>
            <a:r>
              <a:rPr lang="en-GB" dirty="0" err="1"/>
              <a:t>Dask</a:t>
            </a:r>
            <a:r>
              <a:rPr lang="en-GB" dirty="0"/>
              <a:t>, </a:t>
            </a:r>
            <a:r>
              <a:rPr lang="en-GB" dirty="0" err="1"/>
              <a:t>PyArrow</a:t>
            </a:r>
            <a:r>
              <a:rPr lang="en-GB" dirty="0"/>
              <a:t> and </a:t>
            </a:r>
            <a:r>
              <a:rPr lang="en-GB" dirty="0" err="1"/>
              <a:t>IPyParallel</a:t>
            </a:r>
            <a:r>
              <a:rPr lang="en-GB" dirty="0"/>
              <a:t> which have more efficient serialisation.</a:t>
            </a:r>
          </a:p>
        </p:txBody>
      </p:sp>
    </p:spTree>
    <p:extLst>
      <p:ext uri="{BB962C8B-B14F-4D97-AF65-F5344CB8AC3E}">
        <p14:creationId xmlns:p14="http://schemas.microsoft.com/office/powerpoint/2010/main" val="65635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i="1" dirty="0"/>
              <a:t>Pickling</a:t>
            </a:r>
            <a:r>
              <a:rPr lang="en-GB" dirty="0"/>
              <a:t> is a Python way of storing its own object types in a file. Make sure the file is opened as binary.</a:t>
            </a:r>
          </a:p>
          <a:p>
            <a:r>
              <a:rPr lang="en-GB" dirty="0"/>
              <a:t>What can be pickled?</a:t>
            </a:r>
          </a:p>
          <a:p>
            <a:pPr lvl="1"/>
            <a:r>
              <a:rPr lang="en-GB" b="1" dirty="0"/>
              <a:t>None</a:t>
            </a:r>
            <a:r>
              <a:rPr lang="en-GB" dirty="0"/>
              <a:t>, </a:t>
            </a:r>
            <a:r>
              <a:rPr lang="en-GB" b="1" dirty="0"/>
              <a:t>True</a:t>
            </a:r>
            <a:r>
              <a:rPr lang="en-GB" dirty="0"/>
              <a:t>, and </a:t>
            </a:r>
            <a:r>
              <a:rPr lang="en-GB" b="1" dirty="0"/>
              <a:t>False</a:t>
            </a:r>
            <a:r>
              <a:rPr lang="en-GB" dirty="0"/>
              <a:t> </a:t>
            </a:r>
          </a:p>
          <a:p>
            <a:pPr lvl="1"/>
            <a:r>
              <a:rPr lang="en-GB" dirty="0"/>
              <a:t>integers, floating point numbers, complex numbers </a:t>
            </a:r>
          </a:p>
          <a:p>
            <a:pPr lvl="1"/>
            <a:r>
              <a:rPr lang="en-GB" dirty="0"/>
              <a:t>strings, bytes, </a:t>
            </a:r>
            <a:r>
              <a:rPr lang="en-GB" dirty="0" err="1"/>
              <a:t>bytearrays</a:t>
            </a:r>
            <a:r>
              <a:rPr lang="en-GB" dirty="0"/>
              <a:t> </a:t>
            </a:r>
          </a:p>
          <a:p>
            <a:pPr lvl="1"/>
            <a:r>
              <a:rPr lang="en-GB" dirty="0"/>
              <a:t>tuples, lists, sets, and dictionaries containing only pickleable objects </a:t>
            </a:r>
          </a:p>
          <a:p>
            <a:pPr lvl="1"/>
            <a:r>
              <a:rPr lang="en-GB" dirty="0"/>
              <a:t>classes that are defined at the top level of a module </a:t>
            </a:r>
          </a:p>
          <a:p>
            <a:pPr lvl="1"/>
            <a:endParaRPr lang="en-GB" dirty="0"/>
          </a:p>
          <a:p>
            <a:r>
              <a:rPr lang="en-GB" dirty="0"/>
              <a:t>The python documentation also says that functions can be pickled, but this is misleading because only the function names survive. Code itself cannot be pickled easily, that is what a module is for. In fact, the .</a:t>
            </a:r>
            <a:r>
              <a:rPr lang="en-GB" dirty="0" err="1"/>
              <a:t>pyc</a:t>
            </a:r>
            <a:r>
              <a:rPr lang="en-GB" dirty="0"/>
              <a:t> compiled module file is very similar to a pickle. Python internal serialization (</a:t>
            </a:r>
            <a:r>
              <a:rPr lang="en-GB" dirty="0" err="1"/>
              <a:t>pyc</a:t>
            </a:r>
            <a:r>
              <a:rPr lang="en-GB" dirty="0"/>
              <a:t> files) can be exposed by the </a:t>
            </a:r>
            <a:r>
              <a:rPr lang="en-GB" dirty="0">
                <a:latin typeface="Courier New" pitchFamily="49" charset="0"/>
              </a:rPr>
              <a:t>marshal</a:t>
            </a:r>
            <a:r>
              <a:rPr lang="en-GB" dirty="0"/>
              <a:t> module. That is more primitive than pickle and offers fewer features.</a:t>
            </a:r>
          </a:p>
          <a:p>
            <a:endParaRPr lang="en-GB" dirty="0"/>
          </a:p>
        </p:txBody>
      </p:sp>
    </p:spTree>
    <p:extLst>
      <p:ext uri="{BB962C8B-B14F-4D97-AF65-F5344CB8AC3E}">
        <p14:creationId xmlns:p14="http://schemas.microsoft.com/office/powerpoint/2010/main" val="408600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Pickle files can be written in several formats. If in doubt, use the default.</a:t>
            </a:r>
          </a:p>
          <a:p>
            <a:endParaRPr lang="en-GB" dirty="0"/>
          </a:p>
          <a:p>
            <a:r>
              <a:rPr lang="en-GB" dirty="0"/>
              <a:t>If ASCII is used, you do not need to open the file as binary, but the same mode should be used for reading and writing. ASCII is useful for debugging, and binary format is useful if you require earlier Python programs to read your files. Otherwise, the default (which is dependent on version of Python) is your best bet.</a:t>
            </a:r>
          </a:p>
          <a:p>
            <a:endParaRPr lang="en-GB" dirty="0"/>
          </a:p>
          <a:p>
            <a:r>
              <a:rPr lang="en-GB" dirty="0"/>
              <a:t>Pickle had problems in Python 3.0 when creating pickles for Python 2 (protocols 0-2). This was fixed in Python 3.1, but the fix meant that protocols 0-2 cannot be passed between Python 3.0 and 3.1. So, if passing between Python 3 versions use protocol 3, if passing between Python 3 and Python 2 then make sure you upgrade to 3.1.</a:t>
            </a:r>
          </a:p>
          <a:p>
            <a:endParaRPr lang="en-GB" dirty="0"/>
          </a:p>
          <a:p>
            <a:r>
              <a:rPr lang="en-GB" dirty="0"/>
              <a:t>Pickle protocol 4 was added at Python 3.4 and adds support for additional and very large objects such as data frames. It also has improved performance and is not backward compatible.</a:t>
            </a:r>
          </a:p>
          <a:p>
            <a:endParaRPr lang="en-GB" dirty="0"/>
          </a:p>
          <a:p>
            <a:r>
              <a:rPr lang="en-GB" dirty="0"/>
              <a:t>Pickle protocol 5 was added at Python 3.8 to support out-of-band data buffers. This is a logically independent transmission channel between a pair of connected stream sockets and allows applications to send extra meta data. It also has improved performance for in-band data.</a:t>
            </a:r>
          </a:p>
        </p:txBody>
      </p:sp>
    </p:spTree>
    <p:extLst>
      <p:ext uri="{BB962C8B-B14F-4D97-AF65-F5344CB8AC3E}">
        <p14:creationId xmlns:p14="http://schemas.microsoft.com/office/powerpoint/2010/main" val="161250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latin typeface="Courier New" pitchFamily="49" charset="0"/>
              </a:rPr>
              <a:t>shelve</a:t>
            </a:r>
            <a:r>
              <a:rPr lang="en-GB" dirty="0"/>
              <a:t> module is worth considering if you are going to use pickling on a large scale. It uses a database (usually </a:t>
            </a:r>
            <a:r>
              <a:rPr lang="en-GB" b="1" dirty="0" err="1"/>
              <a:t>dbm</a:t>
            </a:r>
            <a:r>
              <a:rPr lang="en-GB" dirty="0"/>
              <a:t>, depending on the environment) to store pickled objects by a string key. You should not consider the database to be portable, nor should you assume that it can be used by other (non-shelve) tools.</a:t>
            </a:r>
          </a:p>
          <a:p>
            <a:endParaRPr lang="en-GB" dirty="0"/>
          </a:p>
          <a:p>
            <a:r>
              <a:rPr lang="en-GB" dirty="0"/>
              <a:t>Once we open the database, (different pickle protocols can be specified) then it is exposed as if it was an ordinary dictionary, for both read and write. </a:t>
            </a:r>
          </a:p>
          <a:p>
            <a:r>
              <a:rPr lang="en-GB" dirty="0"/>
              <a:t> </a:t>
            </a:r>
          </a:p>
          <a:p>
            <a:r>
              <a:rPr lang="en-GB" dirty="0"/>
              <a:t>Note that you should not attempt to have more than one program (or thread) reading or writing the file at the same time. This will be prevented by file locking on most operating systems.</a:t>
            </a:r>
          </a:p>
        </p:txBody>
      </p:sp>
    </p:spTree>
    <p:extLst>
      <p:ext uri="{BB962C8B-B14F-4D97-AF65-F5344CB8AC3E}">
        <p14:creationId xmlns:p14="http://schemas.microsoft.com/office/powerpoint/2010/main" val="134602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For small amounts of data, the file might not be any smaller (it might even be slightly larger). Notice that the zip files are open as binary, that means we get byte streams from zip files.</a:t>
            </a:r>
          </a:p>
          <a:p>
            <a:endParaRPr lang="en-GB" dirty="0"/>
          </a:p>
          <a:p>
            <a:r>
              <a:rPr lang="en-GB" dirty="0"/>
              <a:t>If you see a built-in function called </a:t>
            </a:r>
            <a:r>
              <a:rPr lang="en-GB" dirty="0">
                <a:latin typeface="Courier New" pitchFamily="49" charset="0"/>
              </a:rPr>
              <a:t>zip()</a:t>
            </a:r>
            <a:r>
              <a:rPr lang="en-GB" dirty="0"/>
              <a:t>, it has nothing to do with this. This function is for advanced combining of collections.</a:t>
            </a:r>
          </a:p>
        </p:txBody>
      </p:sp>
    </p:spTree>
    <p:extLst>
      <p:ext uri="{BB962C8B-B14F-4D97-AF65-F5344CB8AC3E}">
        <p14:creationId xmlns:p14="http://schemas.microsoft.com/office/powerpoint/2010/main" val="2734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xfrm>
            <a:off x="-100013" y="481013"/>
            <a:ext cx="7027863" cy="3954462"/>
          </a:xfrm>
          <a:ln/>
        </p:spPr>
      </p:sp>
      <p:sp>
        <p:nvSpPr>
          <p:cNvPr id="25606"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73" tIns="45787" rIns="91573" bIns="45787"/>
          <a:lstStyle/>
          <a:p>
            <a:pPr>
              <a:tabLst/>
            </a:pPr>
            <a:r>
              <a:rPr lang="en-GB"/>
              <a:t>Python has input/output features which are very easy to use, with syntax reminiscent of C and PHP.  </a:t>
            </a:r>
          </a:p>
        </p:txBody>
      </p:sp>
    </p:spTree>
    <p:extLst>
      <p:ext uri="{BB962C8B-B14F-4D97-AF65-F5344CB8AC3E}">
        <p14:creationId xmlns:p14="http://schemas.microsoft.com/office/powerpoint/2010/main" val="423393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The</a:t>
            </a:r>
            <a:r>
              <a:rPr lang="en-GB" baseline="0" dirty="0"/>
              <a:t> </a:t>
            </a:r>
            <a:r>
              <a:rPr lang="en-GB" baseline="0" dirty="0" err="1">
                <a:latin typeface="Courier New"/>
                <a:cs typeface="Courier New"/>
              </a:rPr>
              <a:t>zlib</a:t>
            </a:r>
            <a:r>
              <a:rPr lang="en-GB" baseline="0" dirty="0"/>
              <a:t> module includes checksum functions (adler32 and crc32) are intended to check data integrity and are not cryptographically secure.</a:t>
            </a:r>
          </a:p>
          <a:p>
            <a:r>
              <a:rPr lang="en-GB" baseline="0" dirty="0"/>
              <a:t>bz2 supports a file-like class called bz2.BZ2File, which is used in a similar way to the open() built-in.</a:t>
            </a:r>
          </a:p>
          <a:p>
            <a:r>
              <a:rPr lang="en-GB" dirty="0"/>
              <a:t>The </a:t>
            </a:r>
            <a:r>
              <a:rPr lang="en-GB" dirty="0" err="1">
                <a:latin typeface="Courier New"/>
                <a:cs typeface="Courier New"/>
              </a:rPr>
              <a:t>tarfile</a:t>
            </a:r>
            <a:r>
              <a:rPr lang="en-GB" dirty="0"/>
              <a:t> module supports the usual expected mechanisms, in</a:t>
            </a:r>
            <a:r>
              <a:rPr lang="en-GB" baseline="0" dirty="0"/>
              <a:t> addition</a:t>
            </a:r>
            <a:r>
              <a:rPr lang="en-GB" baseline="0" dirty="0">
                <a:latin typeface="Courier New"/>
                <a:cs typeface="Courier New"/>
              </a:rPr>
              <a:t> </a:t>
            </a:r>
            <a:r>
              <a:rPr lang="en-GB" baseline="0" dirty="0" err="1">
                <a:latin typeface="Courier New"/>
                <a:cs typeface="Courier New"/>
              </a:rPr>
              <a:t>getmembers</a:t>
            </a:r>
            <a:r>
              <a:rPr lang="en-GB" baseline="0" dirty="0">
                <a:latin typeface="Courier New"/>
                <a:cs typeface="Courier New"/>
              </a:rPr>
              <a:t>() </a:t>
            </a:r>
            <a:r>
              <a:rPr lang="en-GB" baseline="0" dirty="0"/>
              <a:t>returns all the metadata for files in an archive, not just the file name. The example shown was run on Windows, using a tar file with -z compression</a:t>
            </a:r>
            <a:r>
              <a:rPr lang="en-GB" dirty="0"/>
              <a:t> which came from Linux.</a:t>
            </a:r>
          </a:p>
          <a:p>
            <a:r>
              <a:rPr lang="en-GB" dirty="0"/>
              <a:t>A higher level (simpler) generic interface is provided by the </a:t>
            </a:r>
            <a:r>
              <a:rPr lang="en-GB" dirty="0" err="1">
                <a:latin typeface="Courier New"/>
                <a:cs typeface="Courier New"/>
              </a:rPr>
              <a:t>shutil</a:t>
            </a:r>
            <a:r>
              <a:rPr lang="en-GB" dirty="0"/>
              <a:t> module. This is a general module which includes archiving operations.</a:t>
            </a:r>
          </a:p>
        </p:txBody>
      </p:sp>
    </p:spTree>
    <p:extLst>
      <p:ext uri="{BB962C8B-B14F-4D97-AF65-F5344CB8AC3E}">
        <p14:creationId xmlns:p14="http://schemas.microsoft.com/office/powerpoint/2010/main" val="38656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450" y="4713288"/>
            <a:ext cx="5435600" cy="4464050"/>
          </a:xfrm>
          <a:prstGeom prst="rect">
            <a:avLst/>
          </a:prstGeom>
        </p:spPr>
        <p:txBody>
          <a:bodyPr/>
          <a:lstStyle/>
          <a:p>
            <a:endParaRPr lang="en-GB" dirty="0"/>
          </a:p>
        </p:txBody>
      </p:sp>
    </p:spTree>
    <p:extLst>
      <p:ext uri="{BB962C8B-B14F-4D97-AF65-F5344CB8AC3E}">
        <p14:creationId xmlns:p14="http://schemas.microsoft.com/office/powerpoint/2010/main" val="1450011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database device drivers are available for most popular relational databases and are likely to be bundled in with your release. They are written to a common standard - Python Database API Specification v2.0 (DB-API 2.0).</a:t>
            </a:r>
          </a:p>
          <a:p>
            <a:endParaRPr lang="en-GB" dirty="0"/>
          </a:p>
          <a:p>
            <a:r>
              <a:rPr lang="en-GB" dirty="0"/>
              <a:t>To use a database, we first have to connect with it, and that requires a connection object. That is then used to create a cursor, and for transaction management (commit and rollback).</a:t>
            </a:r>
          </a:p>
          <a:p>
            <a:endParaRPr lang="en-GB" dirty="0"/>
          </a:p>
          <a:p>
            <a:r>
              <a:rPr lang="en-GB" dirty="0"/>
              <a:t>The cursor object is the main workhorse, and a summary of the methods is shown below. Check the online documentation for details.</a:t>
            </a:r>
          </a:p>
          <a:p>
            <a:endParaRPr lang="en-GB" dirty="0"/>
          </a:p>
          <a:p>
            <a:r>
              <a:rPr lang="en-GB" dirty="0"/>
              <a:t>Cursor methods:</a:t>
            </a:r>
          </a:p>
          <a:p>
            <a:pPr lvl="1"/>
            <a:r>
              <a:rPr lang="en-GB" dirty="0" err="1"/>
              <a:t>arraysize</a:t>
            </a:r>
            <a:r>
              <a:rPr lang="en-GB" dirty="0"/>
              <a:t>	Number of rows fetched by </a:t>
            </a:r>
            <a:r>
              <a:rPr lang="en-GB" dirty="0" err="1"/>
              <a:t>fetchmany</a:t>
            </a:r>
            <a:endParaRPr lang="en-GB" dirty="0"/>
          </a:p>
          <a:p>
            <a:pPr lvl="1"/>
            <a:r>
              <a:rPr lang="en-GB" dirty="0"/>
              <a:t>close		Close the cursor</a:t>
            </a:r>
          </a:p>
          <a:p>
            <a:pPr lvl="1"/>
            <a:r>
              <a:rPr lang="en-GB" dirty="0"/>
              <a:t>description	Table meta-data</a:t>
            </a:r>
          </a:p>
          <a:p>
            <a:pPr lvl="1"/>
            <a:r>
              <a:rPr lang="en-GB" dirty="0"/>
              <a:t>execute	Execute an SQL statement (supports placeholders)</a:t>
            </a:r>
          </a:p>
          <a:p>
            <a:pPr lvl="1"/>
            <a:r>
              <a:rPr lang="en-GB" dirty="0" err="1"/>
              <a:t>executemany</a:t>
            </a:r>
            <a:r>
              <a:rPr lang="en-GB" dirty="0"/>
              <a:t>	Execute a sequence </a:t>
            </a:r>
          </a:p>
          <a:p>
            <a:pPr lvl="1"/>
            <a:r>
              <a:rPr lang="en-GB" dirty="0" err="1"/>
              <a:t>fetchall</a:t>
            </a:r>
            <a:r>
              <a:rPr lang="en-GB" dirty="0"/>
              <a:t>		Get rows remaining</a:t>
            </a:r>
          </a:p>
          <a:p>
            <a:pPr lvl="1"/>
            <a:r>
              <a:rPr lang="en-GB" dirty="0" err="1"/>
              <a:t>fetchmany</a:t>
            </a:r>
            <a:r>
              <a:rPr lang="en-GB" dirty="0"/>
              <a:t>	Get a number of rows</a:t>
            </a:r>
          </a:p>
          <a:p>
            <a:pPr lvl="1"/>
            <a:r>
              <a:rPr lang="en-GB" dirty="0" err="1"/>
              <a:t>fetchone</a:t>
            </a:r>
            <a:r>
              <a:rPr lang="en-GB" dirty="0"/>
              <a:t>	Get next row</a:t>
            </a:r>
          </a:p>
          <a:p>
            <a:pPr lvl="1"/>
            <a:r>
              <a:rPr lang="en-GB" dirty="0" err="1"/>
              <a:t>rowcount</a:t>
            </a:r>
            <a:r>
              <a:rPr lang="en-GB" dirty="0"/>
              <a:t>	Number of rows in the last operation</a:t>
            </a:r>
          </a:p>
          <a:p>
            <a:pPr lvl="1"/>
            <a:endParaRPr lang="en-GB" dirty="0"/>
          </a:p>
          <a:p>
            <a:r>
              <a:rPr lang="en-GB" dirty="0"/>
              <a:t>Python (like many languages) is shipped with SQLite (formally </a:t>
            </a:r>
            <a:r>
              <a:rPr lang="en-GB" dirty="0" err="1"/>
              <a:t>sqlite</a:t>
            </a:r>
            <a:r>
              <a:rPr lang="en-GB" dirty="0"/>
              <a:t>) which is a simple single file database.</a:t>
            </a:r>
          </a:p>
        </p:txBody>
      </p:sp>
    </p:spTree>
    <p:extLst>
      <p:ext uri="{BB962C8B-B14F-4D97-AF65-F5344CB8AC3E}">
        <p14:creationId xmlns:p14="http://schemas.microsoft.com/office/powerpoint/2010/main" val="2377131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uses cursors, which is traditionally the method used with embedded SQL in languages like COBOL and C. Neither PHP nor Perl support cursors at this time, but their use is being considered. The overall strategy for the SQL statement is not too dissimilar, however.</a:t>
            </a:r>
          </a:p>
        </p:txBody>
      </p:sp>
    </p:spTree>
    <p:extLst>
      <p:ext uri="{BB962C8B-B14F-4D97-AF65-F5344CB8AC3E}">
        <p14:creationId xmlns:p14="http://schemas.microsoft.com/office/powerpoint/2010/main" val="350780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
          <p:cNvSpPr>
            <a:spLocks noGrp="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first problem when reading binary data is to determine the format. Unless the data was written by Python (or, for example, using the Python API from C), then the data will not be directly compatible with Python types. All high-level dynamic programming languages have this problem.</a:t>
            </a:r>
          </a:p>
          <a:p>
            <a:endParaRPr lang="en-GB" dirty="0"/>
          </a:p>
          <a:p>
            <a:r>
              <a:rPr lang="en-GB" dirty="0"/>
              <a:t>The example shown is of a simple C struct which has been written to a file. Even if you have never seen C before, it is obvious that the data consists of two integers (int), followed by a double precision number (double) followed by an array of 80 characters (that's a C string, and has a binary zero marking the end of the text). To convert this to Python, we can use unpack from the </a:t>
            </a:r>
            <a:r>
              <a:rPr lang="en-GB" b="1" dirty="0" err="1">
                <a:latin typeface="Courier New" pitchFamily="49" charset="0"/>
                <a:cs typeface="Courier New" pitchFamily="49" charset="0"/>
              </a:rPr>
              <a:t>struct</a:t>
            </a:r>
            <a:r>
              <a:rPr lang="en-GB" dirty="0"/>
              <a:t> module (part of the Python standard library). This function takes as its first parameter, a string which describes the block of data. The example shows </a:t>
            </a:r>
            <a:r>
              <a:rPr lang="en-GB" b="1" dirty="0">
                <a:latin typeface="Courier New" pitchFamily="49" charset="0"/>
                <a:cs typeface="Courier New" pitchFamily="49" charset="0"/>
              </a:rPr>
              <a:t>"iid80s"</a:t>
            </a:r>
            <a:r>
              <a:rPr lang="en-GB" dirty="0"/>
              <a:t> - 2 integers, followed by a double, followed by an 80 character string.</a:t>
            </a:r>
          </a:p>
          <a:p>
            <a:r>
              <a:rPr lang="en-GB" dirty="0"/>
              <a:t>The C string is single byte, so it is converted to multi-byte using </a:t>
            </a:r>
            <a:r>
              <a:rPr lang="en-GB" b="1" dirty="0">
                <a:latin typeface="Courier New" pitchFamily="49" charset="0"/>
                <a:cs typeface="Courier New" pitchFamily="49" charset="0"/>
              </a:rPr>
              <a:t>decode()</a:t>
            </a:r>
            <a:r>
              <a:rPr lang="en-GB" dirty="0"/>
              <a:t>.</a:t>
            </a:r>
          </a:p>
          <a:p>
            <a:endParaRPr lang="en-GB" dirty="0"/>
          </a:p>
          <a:p>
            <a:r>
              <a:rPr lang="en-GB" dirty="0"/>
              <a:t>Note: when looking at C </a:t>
            </a:r>
            <a:r>
              <a:rPr lang="en-GB" dirty="0" err="1"/>
              <a:t>struct's</a:t>
            </a:r>
            <a:r>
              <a:rPr lang="en-GB" dirty="0"/>
              <a:t> be careful of padding bytes. By default, C compilers will align on item (often word) boundaries and might insert pad bytes.  This will vary between 64-bit and 32-bit compilers and can even be adjusted (</a:t>
            </a:r>
            <a:r>
              <a:rPr lang="en-GB" dirty="0">
                <a:latin typeface="Courier New" pitchFamily="49" charset="0"/>
                <a:cs typeface="Courier New" pitchFamily="49" charset="0"/>
              </a:rPr>
              <a:t>#pragma pack</a:t>
            </a:r>
            <a:r>
              <a:rPr lang="en-GB" dirty="0"/>
              <a:t>) by the program itself. You should also be aware of 'endian' issues well described in the documentation for the Python </a:t>
            </a:r>
            <a:r>
              <a:rPr lang="en-GB" b="1" dirty="0" err="1">
                <a:latin typeface="Courier New" pitchFamily="49" charset="0"/>
                <a:cs typeface="Courier New" pitchFamily="49" charset="0"/>
              </a:rPr>
              <a:t>struct</a:t>
            </a:r>
            <a:r>
              <a:rPr lang="en-GB" dirty="0"/>
              <a:t> module.</a:t>
            </a:r>
          </a:p>
        </p:txBody>
      </p:sp>
      <p:sp>
        <p:nvSpPr>
          <p:cNvPr id="44035" name="Slide Image Placeholder 2"/>
          <p:cNvSpPr>
            <a:spLocks noGrp="1" noRot="1" noChangeAspect="1" noTextEdit="1"/>
          </p:cNvSpPr>
          <p:nvPr>
            <p:ph type="sldImg"/>
          </p:nvPr>
        </p:nvSpPr>
        <p:spPr>
          <a:ln/>
        </p:spPr>
      </p:sp>
    </p:spTree>
    <p:extLst>
      <p:ext uri="{BB962C8B-B14F-4D97-AF65-F5344CB8AC3E}">
        <p14:creationId xmlns:p14="http://schemas.microsoft.com/office/powerpoint/2010/main" val="75485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xfrm>
            <a:off x="-100013" y="481013"/>
            <a:ext cx="7027863" cy="3954462"/>
          </a:xfrm>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73" tIns="45787" rIns="91573" bIns="45787"/>
          <a:lstStyle/>
          <a:p>
            <a:pPr>
              <a:tabLst/>
            </a:pPr>
            <a:r>
              <a:rPr lang="en-GB" dirty="0"/>
              <a:t>One of the most common tasks for a program is to interact with file system objects such as files. A file system can accumulate a large number of files with different formats and different data within. There are many Python modules to deal with specific types of files such as html, xml, json and csv.</a:t>
            </a:r>
          </a:p>
          <a:p>
            <a:pPr>
              <a:tabLst/>
            </a:pPr>
            <a:endParaRPr lang="en-GB" dirty="0"/>
          </a:p>
          <a:p>
            <a:pPr>
              <a:tabLst/>
            </a:pPr>
            <a:r>
              <a:rPr lang="en-GB" dirty="0"/>
              <a:t>Python has several built-in functions and objects to open, close, read and write strings and bytes to files. But there are several important considerations we to make. How many files can we open at any given time and how do we identify them? How do we open files for reading, writing and appending or some combination of these. Are we restricted to reading and writing lines sequentially or can we seek faster through a file to a specific position? And do we have to close files explicitly or can they be closed automatically? Can we just write data or can we preserve Python structures like lists and dictionaries to files?</a:t>
            </a:r>
          </a:p>
          <a:p>
            <a:pPr>
              <a:tabLst/>
            </a:pPr>
            <a:endParaRPr lang="en-GB" dirty="0"/>
          </a:p>
          <a:p>
            <a:pPr>
              <a:tabLst/>
            </a:pPr>
            <a:r>
              <a:rPr lang="en-GB" dirty="0"/>
              <a:t>These are some of the considerations that we will examine in this chapter.</a:t>
            </a:r>
          </a:p>
        </p:txBody>
      </p:sp>
    </p:spTree>
    <p:extLst>
      <p:ext uri="{BB962C8B-B14F-4D97-AF65-F5344CB8AC3E}">
        <p14:creationId xmlns:p14="http://schemas.microsoft.com/office/powerpoint/2010/main" val="397688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xfrm>
            <a:off x="-100013" y="481013"/>
            <a:ext cx="7027863" cy="3954462"/>
          </a:xfrm>
          <a:ln/>
        </p:spPr>
      </p:sp>
      <p:sp>
        <p:nvSpPr>
          <p:cNvPr id="2663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73" tIns="45787" rIns="91573" bIns="45787"/>
          <a:lstStyle/>
          <a:p>
            <a:pPr>
              <a:tabLst/>
            </a:pPr>
            <a:r>
              <a:rPr lang="en-GB" dirty="0"/>
              <a:t>Files are accessed through file objects, which are created using the </a:t>
            </a:r>
            <a:r>
              <a:rPr lang="en-GB" b="1" dirty="0">
                <a:latin typeface="Courier New" pitchFamily="49" charset="0"/>
              </a:rPr>
              <a:t>open</a:t>
            </a:r>
            <a:r>
              <a:rPr lang="en-GB" dirty="0"/>
              <a:t> function. A </a:t>
            </a:r>
            <a:r>
              <a:rPr lang="en-GB" dirty="0">
                <a:cs typeface="Courier New" pitchFamily="49" charset="0"/>
              </a:rPr>
              <a:t>'</a:t>
            </a:r>
            <a:r>
              <a:rPr lang="en-GB" b="1" dirty="0">
                <a:cs typeface="Courier New" pitchFamily="49" charset="0"/>
              </a:rPr>
              <a:t>b</a:t>
            </a:r>
            <a:r>
              <a:rPr lang="en-GB" dirty="0">
                <a:cs typeface="Courier New" pitchFamily="49" charset="0"/>
              </a:rPr>
              <a:t>'</a:t>
            </a:r>
            <a:r>
              <a:rPr lang="en-GB" dirty="0"/>
              <a:t> must be appended to the mode if the file is non-text, and optionally '</a:t>
            </a:r>
            <a:r>
              <a:rPr lang="en-GB" b="1" dirty="0">
                <a:latin typeface="Courier New" pitchFamily="49" charset="0"/>
              </a:rPr>
              <a:t>t</a:t>
            </a:r>
            <a:r>
              <a:rPr lang="en-GB" dirty="0"/>
              <a:t>' may be appended for text files (which is the default).   </a:t>
            </a:r>
          </a:p>
          <a:p>
            <a:pPr>
              <a:tabLst/>
            </a:pPr>
            <a:endParaRPr lang="en-GB" dirty="0"/>
          </a:p>
          <a:p>
            <a:pPr>
              <a:tabLst/>
            </a:pPr>
            <a:r>
              <a:rPr lang="en-GB" dirty="0"/>
              <a:t>All files are automatically closed (and flushed) when the program exits, or the file object is destroyed (drops out of scope). It is usually considered to be good programming practice to explicitly close the file as soon as possible, and this may be done by calling the </a:t>
            </a:r>
            <a:r>
              <a:rPr lang="en-GB" b="1" dirty="0">
                <a:latin typeface="Courier New" pitchFamily="49" charset="0"/>
              </a:rPr>
              <a:t>close</a:t>
            </a:r>
            <a:r>
              <a:rPr lang="en-GB" dirty="0"/>
              <a:t> method.</a:t>
            </a:r>
          </a:p>
          <a:p>
            <a:pPr>
              <a:tabLst/>
            </a:pPr>
            <a:endParaRPr lang="en-GB" dirty="0"/>
          </a:p>
          <a:p>
            <a:pPr>
              <a:tabLst/>
            </a:pPr>
            <a:r>
              <a:rPr lang="en-GB" dirty="0"/>
              <a:t>The mode 'x' was introduced at Python 3.3 and is used to exclusively create and open the file. If the file already exists, then this will fail with </a:t>
            </a:r>
            <a:r>
              <a:rPr lang="en-US" dirty="0" err="1">
                <a:latin typeface="Courier New"/>
                <a:cs typeface="Courier New"/>
              </a:rPr>
              <a:t>FileExistsError</a:t>
            </a:r>
            <a:r>
              <a:rPr lang="en-US" dirty="0">
                <a:latin typeface="Courier New"/>
                <a:cs typeface="Courier New"/>
              </a:rPr>
              <a:t>: [</a:t>
            </a:r>
            <a:r>
              <a:rPr lang="en-US" dirty="0" err="1">
                <a:latin typeface="Courier New"/>
                <a:cs typeface="Courier New"/>
              </a:rPr>
              <a:t>Errno</a:t>
            </a:r>
            <a:r>
              <a:rPr lang="en-US" dirty="0">
                <a:latin typeface="Courier New"/>
                <a:cs typeface="Courier New"/>
              </a:rPr>
              <a:t> 17] File exists</a:t>
            </a:r>
            <a:r>
              <a:rPr lang="en-US" dirty="0"/>
              <a:t>.</a:t>
            </a:r>
            <a:endParaRPr lang="en-GB" dirty="0"/>
          </a:p>
          <a:p>
            <a:pPr>
              <a:tabLst/>
            </a:pPr>
            <a:endParaRPr lang="en-GB" dirty="0"/>
          </a:p>
          <a:p>
            <a:pPr>
              <a:tabLst/>
            </a:pPr>
            <a:r>
              <a:rPr lang="en-GB" dirty="0"/>
              <a:t>Python 3 also supports the 'U' (universal newline) mode, but that is provided for compatibility reasons only - it is no longer required and is deprecated.</a:t>
            </a:r>
          </a:p>
          <a:p>
            <a:pPr>
              <a:tabLst/>
            </a:pPr>
            <a:r>
              <a:rPr lang="en-GB" dirty="0"/>
              <a:t>The buffering argument can be set to zero on binary files, which means buffering is switched off. A value of one (1) means line-buffering, and a greater value gives the actual size of the buffer required. The default, -1, will choose a suitable buffer size for the system in use.</a:t>
            </a:r>
          </a:p>
          <a:p>
            <a:pPr>
              <a:tabLst/>
            </a:pPr>
            <a:endParaRPr lang="en-GB" dirty="0"/>
          </a:p>
          <a:p>
            <a:pPr>
              <a:tabLst/>
            </a:pPr>
            <a:r>
              <a:rPr lang="en-GB" dirty="0"/>
              <a:t>There are other parameters available to </a:t>
            </a:r>
            <a:r>
              <a:rPr lang="en-GB" b="1" dirty="0">
                <a:latin typeface="Courier New" pitchFamily="49" charset="0"/>
                <a:cs typeface="Courier New" pitchFamily="49" charset="0"/>
              </a:rPr>
              <a:t>open</a:t>
            </a:r>
            <a:r>
              <a:rPr lang="en-GB" dirty="0"/>
              <a:t>, but they are not often needed: </a:t>
            </a:r>
            <a:r>
              <a:rPr lang="en-GB" i="1" dirty="0"/>
              <a:t>encoding=None</a:t>
            </a:r>
            <a:r>
              <a:rPr lang="en-GB" dirty="0"/>
              <a:t>, </a:t>
            </a:r>
            <a:r>
              <a:rPr lang="en-GB" i="1" dirty="0"/>
              <a:t>errors=None</a:t>
            </a:r>
            <a:r>
              <a:rPr lang="en-GB" dirty="0"/>
              <a:t>, </a:t>
            </a:r>
            <a:r>
              <a:rPr lang="en-GB" i="1" dirty="0"/>
              <a:t>newline=None</a:t>
            </a:r>
            <a:r>
              <a:rPr lang="en-GB" dirty="0"/>
              <a:t>, </a:t>
            </a:r>
            <a:r>
              <a:rPr lang="en-GB" i="1" dirty="0" err="1"/>
              <a:t>closefd</a:t>
            </a:r>
            <a:r>
              <a:rPr lang="en-GB" i="1" dirty="0"/>
              <a:t>=True</a:t>
            </a:r>
            <a:r>
              <a:rPr lang="en-GB" dirty="0"/>
              <a:t>). See the on-line documentation for details.  </a:t>
            </a:r>
          </a:p>
          <a:p>
            <a:pPr>
              <a:tabLst/>
            </a:pPr>
            <a:endParaRPr lang="en-GB" dirty="0"/>
          </a:p>
          <a:p>
            <a:pPr>
              <a:tabLst/>
            </a:pPr>
            <a:r>
              <a:rPr lang="en-GB" dirty="0"/>
              <a:t>A further argument, </a:t>
            </a:r>
            <a:r>
              <a:rPr lang="en-GB" i="1" dirty="0"/>
              <a:t>opener=None,</a:t>
            </a:r>
            <a:r>
              <a:rPr lang="en-GB" dirty="0"/>
              <a:t> was added at 3.3. This allows us to provide an alternative method for opening the file.</a:t>
            </a:r>
          </a:p>
        </p:txBody>
      </p:sp>
    </p:spTree>
    <p:extLst>
      <p:ext uri="{BB962C8B-B14F-4D97-AF65-F5344CB8AC3E}">
        <p14:creationId xmlns:p14="http://schemas.microsoft.com/office/powerpoint/2010/main" val="26628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Rot="1" noChangeAspect="1" noChangeArrowheads="1" noTextEdit="1"/>
          </p:cNvSpPr>
          <p:nvPr>
            <p:ph type="sldImg"/>
          </p:nvPr>
        </p:nvSpPr>
        <p:spPr>
          <a:xfrm>
            <a:off x="-101600" y="454025"/>
            <a:ext cx="7029450" cy="3954463"/>
          </a:xfrm>
          <a:ln/>
        </p:spPr>
      </p:sp>
      <p:sp>
        <p:nvSpPr>
          <p:cNvPr id="27654"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62" tIns="44081" rIns="88162" bIns="44081"/>
          <a:lstStyle/>
          <a:p>
            <a:pPr>
              <a:tabLst/>
            </a:pPr>
            <a:r>
              <a:rPr lang="en-GB" dirty="0"/>
              <a:t>Once a file object has been created, we can read from the file using a method, and there are several to choose from.  </a:t>
            </a:r>
          </a:p>
          <a:p>
            <a:endParaRPr lang="en-GB" dirty="0">
              <a:latin typeface="Montserrat"/>
            </a:endParaRPr>
          </a:p>
          <a:p>
            <a:pPr>
              <a:tabLst/>
            </a:pPr>
            <a:r>
              <a:rPr lang="en-GB" dirty="0">
                <a:latin typeface="Montserrat"/>
              </a:rPr>
              <a:t>With </a:t>
            </a:r>
            <a:r>
              <a:rPr lang="en-GB" b="1" dirty="0">
                <a:latin typeface="Courier New"/>
                <a:cs typeface="Courier New"/>
              </a:rPr>
              <a:t>read()</a:t>
            </a:r>
            <a:r>
              <a:rPr lang="en-GB" dirty="0">
                <a:latin typeface="Montserrat"/>
              </a:rPr>
              <a:t> we can specify the number of characters to be read, starting at the current file position. In binary mode (see later), the number given is the number of bytes, not Python characters (which are multi-byte). Related to this, we also have </a:t>
            </a:r>
            <a:r>
              <a:rPr lang="en-GB" b="1" dirty="0">
                <a:latin typeface="Courier New"/>
                <a:cs typeface="Courier New"/>
              </a:rPr>
              <a:t>seek()</a:t>
            </a:r>
            <a:r>
              <a:rPr lang="en-GB" dirty="0">
                <a:latin typeface="Montserrat"/>
              </a:rPr>
              <a:t>, which moves the current file position to a specified offset, and </a:t>
            </a:r>
            <a:r>
              <a:rPr lang="en-GB" b="1" dirty="0">
                <a:latin typeface="Courier New"/>
                <a:cs typeface="Courier New"/>
              </a:rPr>
              <a:t>tell()</a:t>
            </a:r>
            <a:r>
              <a:rPr lang="en-GB" dirty="0">
                <a:latin typeface="Montserrat"/>
              </a:rPr>
              <a:t>, which returns the current file position.</a:t>
            </a:r>
          </a:p>
          <a:p>
            <a:endParaRPr lang="en-GB" dirty="0">
              <a:latin typeface="Montserrat"/>
            </a:endParaRPr>
          </a:p>
          <a:p>
            <a:pPr>
              <a:tabLst/>
            </a:pPr>
            <a:r>
              <a:rPr lang="en-GB" dirty="0">
                <a:latin typeface="Montserrat"/>
              </a:rPr>
              <a:t>Reading a text line, a record terminated by a new-line character, may be done using </a:t>
            </a:r>
            <a:r>
              <a:rPr lang="en-GB" b="1" dirty="0" err="1">
                <a:latin typeface="Montserrat"/>
              </a:rPr>
              <a:t>readline</a:t>
            </a:r>
            <a:r>
              <a:rPr lang="en-GB" b="1" dirty="0">
                <a:latin typeface="Montserrat"/>
              </a:rPr>
              <a:t>()</a:t>
            </a:r>
            <a:r>
              <a:rPr lang="en-GB" dirty="0">
                <a:latin typeface="Montserrat"/>
              </a:rPr>
              <a:t>, and this is a very common way of accessing text files from Python. Notice that the record terminator is included in the buffer and can be removed using a slice </a:t>
            </a:r>
            <a:r>
              <a:rPr lang="en-GB" b="1" dirty="0">
                <a:latin typeface="Courier New"/>
                <a:cs typeface="Courier New"/>
              </a:rPr>
              <a:t>[:-1]</a:t>
            </a:r>
            <a:r>
              <a:rPr lang="en-GB" b="0" dirty="0">
                <a:latin typeface="Courier New"/>
                <a:cs typeface="Courier New"/>
              </a:rPr>
              <a:t> or the </a:t>
            </a:r>
            <a:r>
              <a:rPr lang="en-GB" b="0" dirty="0" err="1">
                <a:latin typeface="Courier New"/>
                <a:cs typeface="Courier New"/>
              </a:rPr>
              <a:t>str.rstrip</a:t>
            </a:r>
            <a:r>
              <a:rPr lang="en-GB" b="0" dirty="0">
                <a:latin typeface="Courier New"/>
                <a:cs typeface="Courier New"/>
              </a:rPr>
              <a:t>(“\n”) method</a:t>
            </a:r>
            <a:r>
              <a:rPr lang="en-GB" dirty="0">
                <a:latin typeface="Montserrat"/>
              </a:rPr>
              <a:t>.</a:t>
            </a:r>
          </a:p>
        </p:txBody>
      </p:sp>
    </p:spTree>
    <p:extLst>
      <p:ext uri="{BB962C8B-B14F-4D97-AF65-F5344CB8AC3E}">
        <p14:creationId xmlns:p14="http://schemas.microsoft.com/office/powerpoint/2010/main" val="34717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Rot="1" noChangeAspect="1" noChangeArrowheads="1" noTextEdit="1"/>
          </p:cNvSpPr>
          <p:nvPr>
            <p:ph type="sldImg"/>
          </p:nvPr>
        </p:nvSpPr>
        <p:spPr>
          <a:xfrm>
            <a:off x="-98425" y="454025"/>
            <a:ext cx="7027863" cy="3954463"/>
          </a:xfrm>
          <a:ln/>
        </p:spPr>
      </p:sp>
      <p:sp>
        <p:nvSpPr>
          <p:cNvPr id="28678"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With the first three examples, the first (</a:t>
            </a:r>
            <a:r>
              <a:rPr lang="en-GB" b="1" dirty="0">
                <a:latin typeface="Courier New" pitchFamily="49" charset="0"/>
              </a:rPr>
              <a:t>lines</a:t>
            </a:r>
            <a:r>
              <a:rPr lang="en-GB" dirty="0"/>
              <a:t>) reads the whole file into one string. The second (</a:t>
            </a:r>
            <a:r>
              <a:rPr lang="en-GB" b="1" dirty="0" err="1">
                <a:latin typeface="Courier New" pitchFamily="49" charset="0"/>
              </a:rPr>
              <a:t>llines</a:t>
            </a:r>
            <a:r>
              <a:rPr lang="en-GB" dirty="0"/>
              <a:t>) reads the whole file into a string, but then produces a list from the </a:t>
            </a:r>
            <a:r>
              <a:rPr lang="en-GB" b="1" dirty="0" err="1">
                <a:latin typeface="Courier New" pitchFamily="49" charset="0"/>
              </a:rPr>
              <a:t>splitlines</a:t>
            </a:r>
            <a:r>
              <a:rPr lang="en-GB" dirty="0"/>
              <a:t>. The third example (</a:t>
            </a:r>
            <a:r>
              <a:rPr lang="en-GB" b="1" dirty="0" err="1">
                <a:latin typeface="Courier New" pitchFamily="49" charset="0"/>
              </a:rPr>
              <a:t>linelist</a:t>
            </a:r>
            <a:r>
              <a:rPr lang="en-GB" dirty="0"/>
              <a:t>) is similar in that it produces a list, but the new-line characters remain.</a:t>
            </a:r>
          </a:p>
          <a:p>
            <a:endParaRPr lang="en-GB" dirty="0"/>
          </a:p>
          <a:p>
            <a:r>
              <a:rPr lang="en-GB" dirty="0"/>
              <a:t>When reading each line in a loop (a common requirement), it is generally better to invoke the file iterator. Calling </a:t>
            </a:r>
            <a:r>
              <a:rPr lang="en-GB" b="1" dirty="0" err="1">
                <a:latin typeface="Courier New" pitchFamily="49" charset="0"/>
              </a:rPr>
              <a:t>readlines</a:t>
            </a:r>
            <a:r>
              <a:rPr lang="en-GB" dirty="0"/>
              <a:t> in a </a:t>
            </a:r>
            <a:r>
              <a:rPr lang="en-GB" dirty="0">
                <a:latin typeface="Courier New" pitchFamily="49" charset="0"/>
              </a:rPr>
              <a:t>for</a:t>
            </a:r>
            <a:r>
              <a:rPr lang="en-GB" dirty="0"/>
              <a:t> loop will read the entire file into a temporary list in-memory then iterate through that, which is rather inefficient.</a:t>
            </a:r>
          </a:p>
          <a:p>
            <a:endParaRPr lang="en-GB" dirty="0"/>
          </a:p>
          <a:p>
            <a:r>
              <a:rPr lang="en-GB" dirty="0"/>
              <a:t>Note the </a:t>
            </a:r>
            <a:r>
              <a:rPr lang="en-GB" b="1" dirty="0">
                <a:latin typeface="Courier New" pitchFamily="49" charset="0"/>
              </a:rPr>
              <a:t>end</a:t>
            </a:r>
            <a:r>
              <a:rPr lang="en-GB" dirty="0"/>
              <a:t> parameter in the </a:t>
            </a:r>
            <a:r>
              <a:rPr lang="en-GB" b="1" dirty="0">
                <a:latin typeface="Courier New" pitchFamily="49" charset="0"/>
              </a:rPr>
              <a:t>print</a:t>
            </a:r>
            <a:r>
              <a:rPr lang="en-GB" dirty="0"/>
              <a:t> statements. This prevents an additional new-line from being printed - we already have one at the end of each record.</a:t>
            </a:r>
          </a:p>
          <a:p>
            <a:r>
              <a:rPr lang="en-GB" dirty="0"/>
              <a:t>Incidentally, </a:t>
            </a:r>
            <a:r>
              <a:rPr lang="en-GB" i="1" dirty="0"/>
              <a:t>do not</a:t>
            </a:r>
            <a:r>
              <a:rPr lang="en-GB" dirty="0"/>
              <a:t> use </a:t>
            </a:r>
            <a:r>
              <a:rPr lang="en-GB" b="1" dirty="0">
                <a:latin typeface="Courier New" pitchFamily="49" charset="0"/>
              </a:rPr>
              <a:t>seek</a:t>
            </a:r>
            <a:r>
              <a:rPr lang="en-GB" dirty="0"/>
              <a:t> (random access) in the </a:t>
            </a:r>
            <a:r>
              <a:rPr lang="en-GB" b="1" dirty="0">
                <a:latin typeface="Courier New" pitchFamily="49" charset="0"/>
              </a:rPr>
              <a:t>for</a:t>
            </a:r>
            <a:r>
              <a:rPr lang="en-GB" dirty="0"/>
              <a:t> loop - it upsets the file iterator, and you can end-up in an infinite loop.</a:t>
            </a:r>
          </a:p>
        </p:txBody>
      </p:sp>
    </p:spTree>
    <p:extLst>
      <p:ext uri="{BB962C8B-B14F-4D97-AF65-F5344CB8AC3E}">
        <p14:creationId xmlns:p14="http://schemas.microsoft.com/office/powerpoint/2010/main" val="38561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A common problem with interacting with external resources like files is remembering to release them once finished reading and writing. If not released, your program may retain these resources indefinitely causing memory leaks or losing unwritten data forever. </a:t>
            </a:r>
          </a:p>
          <a:p>
            <a:endParaRPr lang="en-GB" dirty="0"/>
          </a:p>
          <a:p>
            <a:r>
              <a:rPr lang="en-GB" dirty="0"/>
              <a:t>Most programmers will devise a setup and teardown phase in their programs, with the teardown phase performing clean up actions such as closing files, releasing locks, closing network or database connections etc. In the case of writing to files, it is likely that data will be buffered in memory and in error conditions, this data may be lost if the file resource is nor properly closed. </a:t>
            </a:r>
            <a:r>
              <a:rPr lang="en-GB" dirty="0" err="1"/>
              <a:t>So.</a:t>
            </a:r>
            <a:r>
              <a:rPr lang="en-GB" dirty="0"/>
              <a:t> it is important to use the file handle close() method to flush buffers and release the resource.</a:t>
            </a:r>
          </a:p>
          <a:p>
            <a:endParaRPr lang="en-GB" dirty="0"/>
          </a:p>
          <a:p>
            <a:r>
              <a:rPr lang="en-GB" dirty="0"/>
              <a:t>However, to mitigate against exceptions occurring before the resource is closed, we can use two strategies – a try/finally construct or a context resource manager (the with statement).</a:t>
            </a:r>
          </a:p>
          <a:p>
            <a:endParaRPr lang="en-GB" dirty="0"/>
          </a:p>
          <a:p>
            <a:r>
              <a:rPr lang="en-GB" dirty="0"/>
              <a:t>One approach is to wrap the open() function in a try/except/finally block. Any errors raised in the try block will be caught and handled in the except block, and the finally block (which always executes) will close the file handle.</a:t>
            </a:r>
          </a:p>
          <a:p>
            <a:endParaRPr lang="en-GB" dirty="0"/>
          </a:p>
          <a:p>
            <a:r>
              <a:rPr lang="en-GB" dirty="0"/>
              <a:t>The try/except/finally construct is discussed in more detail in a later chapter.</a:t>
            </a:r>
          </a:p>
        </p:txBody>
      </p:sp>
    </p:spTree>
    <p:extLst>
      <p:ext uri="{BB962C8B-B14F-4D97-AF65-F5344CB8AC3E}">
        <p14:creationId xmlns:p14="http://schemas.microsoft.com/office/powerpoint/2010/main" val="18313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8663" y="4679950"/>
            <a:ext cx="5400675" cy="4865688"/>
          </a:xfrm>
          <a:prstGeom prst="rect">
            <a:avLst/>
          </a:prstGeom>
        </p:spPr>
        <p:txBody>
          <a:bodyPr/>
          <a:lstStyle/>
          <a:p>
            <a:r>
              <a:rPr lang="en-GB" dirty="0"/>
              <a:t>PEP 343 introduced an alternative approach to managing resources, like file handles, using a Context Resource Manager – the with statement. This can reduce the need for using a try block with arguably more elegant, efficient and safer code. The with statement creates a runtime context that is controlled by a context manager, that is, it has an __enter__() and __exit__() methods that can setup and teardown resources.</a:t>
            </a:r>
          </a:p>
          <a:p>
            <a:endParaRPr lang="en-GB" dirty="0"/>
          </a:p>
          <a:p>
            <a:r>
              <a:rPr lang="en-GB" dirty="0"/>
              <a:t>One such object that implements the context management protocol is the file handle object. The general syntax is:</a:t>
            </a:r>
          </a:p>
          <a:p>
            <a:r>
              <a:rPr lang="en-GB" dirty="0"/>
              <a:t>with expression [as variable]:</a:t>
            </a:r>
          </a:p>
          <a:p>
            <a:r>
              <a:rPr lang="en-GB" dirty="0"/>
              <a:t>    BLOCK</a:t>
            </a:r>
          </a:p>
          <a:p>
            <a:endParaRPr lang="en-GB" dirty="0"/>
          </a:p>
          <a:p>
            <a:r>
              <a:rPr lang="en-GB" dirty="0"/>
              <a:t>The expression must return a context object, with its __enter__() method called, and if the </a:t>
            </a:r>
            <a:r>
              <a:rPr lang="en-GB" b="1" dirty="0"/>
              <a:t>as</a:t>
            </a:r>
            <a:r>
              <a:rPr lang="en-GB" dirty="0"/>
              <a:t> keyword is used, then the variable will be bound to the __exit__() method and called when the BLOCK completes. In very simple terms, it emulates block variable scope in other languages.</a:t>
            </a:r>
          </a:p>
          <a:p>
            <a:endParaRPr lang="en-GB" dirty="0"/>
          </a:p>
          <a:p>
            <a:r>
              <a:rPr lang="en-GB" dirty="0"/>
              <a:t>Many</a:t>
            </a:r>
            <a:r>
              <a:rPr lang="en-GB" baseline="0" dirty="0"/>
              <a:t> Pythonistas prefer this method of iterating through a file.</a:t>
            </a:r>
            <a:r>
              <a:rPr lang="en-GB" dirty="0"/>
              <a:t> </a:t>
            </a:r>
            <a:r>
              <a:rPr lang="en-GB" baseline="0" dirty="0"/>
              <a:t>Using a context manager gets over reliability issues with destructors (see later).  </a:t>
            </a:r>
          </a:p>
          <a:p>
            <a:endParaRPr lang="en-GB" dirty="0"/>
          </a:p>
          <a:p>
            <a:r>
              <a:rPr lang="en-GB" dirty="0"/>
              <a:t>So, you probably don't need to use this, but do you want to take the risk? We suggest that you don't change existing code to use this mechanism but consider using it for new code.</a:t>
            </a:r>
          </a:p>
        </p:txBody>
      </p:sp>
    </p:spTree>
    <p:extLst>
      <p:ext uri="{BB962C8B-B14F-4D97-AF65-F5344CB8AC3E}">
        <p14:creationId xmlns:p14="http://schemas.microsoft.com/office/powerpoint/2010/main" val="156786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Rot="1" noChangeAspect="1" noChangeArrowheads="1" noTextEdit="1"/>
          </p:cNvSpPr>
          <p:nvPr>
            <p:ph type="sldImg"/>
          </p:nvPr>
        </p:nvSpPr>
        <p:spPr>
          <a:xfrm>
            <a:off x="-101600" y="439738"/>
            <a:ext cx="7029450" cy="3954462"/>
          </a:xfrm>
          <a:ln/>
        </p:spPr>
      </p:sp>
      <p:sp>
        <p:nvSpPr>
          <p:cNvPr id="31750" name="Rectangle 3"/>
          <p:cNvSpPr>
            <a:spLocks noGrp="1" noChangeArrowheads="1"/>
          </p:cNvSpPr>
          <p:nvPr>
            <p:ph type="body" idx="1"/>
          </p:nvPr>
        </p:nvSpPr>
        <p:spPr>
          <a:xfrm>
            <a:off x="728663" y="4679950"/>
            <a:ext cx="5400675" cy="4865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62" tIns="44081" rIns="88162" bIns="44081"/>
          <a:lstStyle/>
          <a:p>
            <a:pPr>
              <a:tabLst/>
            </a:pPr>
            <a:r>
              <a:rPr lang="en-GB" dirty="0"/>
              <a:t>Just as there are several ways of reading from a file, there are a couple of ways of writing. The </a:t>
            </a:r>
            <a:r>
              <a:rPr lang="en-GB" b="1" dirty="0">
                <a:latin typeface="Courier New" pitchFamily="49" charset="0"/>
              </a:rPr>
              <a:t>write</a:t>
            </a:r>
            <a:r>
              <a:rPr lang="en-GB" dirty="0"/>
              <a:t> method can be used to write characters to a file at the current position but remember to include the new-line terminator when writing to text files.</a:t>
            </a:r>
          </a:p>
          <a:p>
            <a:pPr>
              <a:tabLst/>
            </a:pPr>
            <a:endParaRPr lang="en-GB" dirty="0"/>
          </a:p>
          <a:p>
            <a:pPr>
              <a:tabLst/>
            </a:pPr>
            <a:r>
              <a:rPr lang="en-GB" dirty="0"/>
              <a:t>In Python 2, </a:t>
            </a:r>
            <a:r>
              <a:rPr lang="en-GB" b="1" dirty="0">
                <a:latin typeface="Courier New" pitchFamily="49" charset="0"/>
                <a:cs typeface="Courier New" pitchFamily="49" charset="0"/>
              </a:rPr>
              <a:t>write</a:t>
            </a:r>
            <a:r>
              <a:rPr lang="en-GB" dirty="0"/>
              <a:t> did not return anything, but in Python 3 it returns the number of characters or bytes written, depending on how the file has been opened. </a:t>
            </a:r>
          </a:p>
          <a:p>
            <a:pPr>
              <a:tabLst/>
            </a:pPr>
            <a:endParaRPr lang="en-GB" dirty="0"/>
          </a:p>
          <a:p>
            <a:pPr>
              <a:tabLst/>
            </a:pPr>
            <a:r>
              <a:rPr lang="en-GB" dirty="0"/>
              <a:t>Writing records from a list uses the </a:t>
            </a:r>
            <a:r>
              <a:rPr lang="en-GB" b="1" dirty="0" err="1">
                <a:latin typeface="Courier New" pitchFamily="49" charset="0"/>
              </a:rPr>
              <a:t>writelines</a:t>
            </a:r>
            <a:r>
              <a:rPr lang="en-GB" b="1" dirty="0">
                <a:latin typeface="Courier New" pitchFamily="49" charset="0"/>
              </a:rPr>
              <a:t>()</a:t>
            </a:r>
            <a:r>
              <a:rPr lang="en-GB" dirty="0"/>
              <a:t> method. Its name is a little misleading, it does not add line terminators (new-lines) to the end of each line, they must already be in the data.</a:t>
            </a:r>
          </a:p>
        </p:txBody>
      </p:sp>
    </p:spTree>
    <p:extLst>
      <p:ext uri="{BB962C8B-B14F-4D97-AF65-F5344CB8AC3E}">
        <p14:creationId xmlns:p14="http://schemas.microsoft.com/office/powerpoint/2010/main" val="393065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61" r:id="rId5"/>
    <p:sldLayoutId id="2147484062" r:id="rId6"/>
    <p:sldLayoutId id="2147484063" r:id="rId7"/>
    <p:sldLayoutId id="2147484064" r:id="rId8"/>
    <p:sldLayoutId id="2147484056" r:id="rId9"/>
    <p:sldLayoutId id="2147484057" r:id="rId10"/>
    <p:sldLayoutId id="2147484058" r:id="rId11"/>
    <p:sldLayoutId id="2147484059" r:id="rId12"/>
    <p:sldLayoutId id="2147484051" r:id="rId13"/>
    <p:sldLayoutId id="2147484052" r:id="rId14"/>
    <p:sldLayoutId id="2147484053" r:id="rId15"/>
    <p:sldLayoutId id="2147484054" r:id="rId16"/>
    <p:sldLayoutId id="2147484046" r:id="rId17"/>
    <p:sldLayoutId id="2147484047" r:id="rId18"/>
    <p:sldLayoutId id="2147484048" r:id="rId19"/>
    <p:sldLayoutId id="2147484049" r:id="rId20"/>
    <p:sldLayoutId id="2147484041" r:id="rId21"/>
    <p:sldLayoutId id="2147484042" r:id="rId22"/>
    <p:sldLayoutId id="2147484043" r:id="rId23"/>
    <p:sldLayoutId id="2147484044" r:id="rId24"/>
    <p:sldLayoutId id="2147484040" r:id="rId25"/>
    <p:sldLayoutId id="2147483812" r:id="rId26"/>
    <p:sldLayoutId id="2147483813" r:id="rId27"/>
    <p:sldLayoutId id="2147483798" r:id="rId28"/>
    <p:sldLayoutId id="2147484035" r:id="rId29"/>
    <p:sldLayoutId id="2147484036" r:id="rId30"/>
    <p:sldLayoutId id="2147484037" r:id="rId31"/>
    <p:sldLayoutId id="2147484038" r:id="rId32"/>
    <p:sldLayoutId id="2147483965" r:id="rId33"/>
    <p:sldLayoutId id="2147483966" r:id="rId34"/>
    <p:sldLayoutId id="2147483967" r:id="rId35"/>
    <p:sldLayoutId id="2147483968" r:id="rId36"/>
    <p:sldLayoutId id="2147483811" r:id="rId37"/>
    <p:sldLayoutId id="2147483806" r:id="rId38"/>
    <p:sldLayoutId id="2147483908" r:id="rId39"/>
    <p:sldLayoutId id="2147483709" r:id="rId40"/>
    <p:sldLayoutId id="2147483822" r:id="rId41"/>
    <p:sldLayoutId id="2147483802" r:id="rId42"/>
    <p:sldLayoutId id="2147483792" r:id="rId43"/>
    <p:sldLayoutId id="2147483810" r:id="rId44"/>
    <p:sldLayoutId id="2147483804" r:id="rId45"/>
    <p:sldLayoutId id="2147483821" r:id="rId46"/>
    <p:sldLayoutId id="2147483824" r:id="rId47"/>
    <p:sldLayoutId id="2147483828" r:id="rId48"/>
    <p:sldLayoutId id="2147483853" r:id="rId49"/>
    <p:sldLayoutId id="2147483899" r:id="rId50"/>
    <p:sldLayoutId id="2147483832" r:id="rId51"/>
    <p:sldLayoutId id="2147483833" r:id="rId52"/>
    <p:sldLayoutId id="2147483836" r:id="rId53"/>
    <p:sldLayoutId id="2147483852" r:id="rId54"/>
    <p:sldLayoutId id="2147483900" r:id="rId55"/>
    <p:sldLayoutId id="2147483820" r:id="rId56"/>
    <p:sldLayoutId id="2147483842" r:id="rId57"/>
    <p:sldLayoutId id="2147483845" r:id="rId58"/>
    <p:sldLayoutId id="2147483851" r:id="rId59"/>
    <p:sldLayoutId id="2147483901" r:id="rId60"/>
    <p:sldLayoutId id="2147483650" r:id="rId61"/>
    <p:sldLayoutId id="2147483734" r:id="rId62"/>
    <p:sldLayoutId id="2147483796" r:id="rId63"/>
    <p:sldLayoutId id="2147483719" r:id="rId64"/>
    <p:sldLayoutId id="2147483721" r:id="rId65"/>
    <p:sldLayoutId id="2147483724" r:id="rId66"/>
    <p:sldLayoutId id="2147483797" r:id="rId67"/>
    <p:sldLayoutId id="2147484070" r:id="rId68"/>
    <p:sldLayoutId id="2147484065" r:id="rId69"/>
    <p:sldLayoutId id="2147484060" r:id="rId70"/>
    <p:sldLayoutId id="2147484055" r:id="rId71"/>
    <p:sldLayoutId id="2147484050" r:id="rId72"/>
    <p:sldLayoutId id="2147484045" r:id="rId73"/>
    <p:sldLayoutId id="2147483814" r:id="rId74"/>
    <p:sldLayoutId id="2147484039" r:id="rId75"/>
    <p:sldLayoutId id="2147483969" r:id="rId76"/>
    <p:sldLayoutId id="2147483902" r:id="rId77"/>
    <p:sldLayoutId id="2147483903" r:id="rId78"/>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8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8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8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8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19.emf"/><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Data Storage and File Handling</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dirty="0"/>
              <a:t>Binary mode</a:t>
            </a:r>
          </a:p>
        </p:txBody>
      </p:sp>
      <p:sp>
        <p:nvSpPr>
          <p:cNvPr id="11267" name="Rectangle 3"/>
          <p:cNvSpPr>
            <a:spLocks noGrp="1" noChangeArrowheads="1"/>
          </p:cNvSpPr>
          <p:nvPr>
            <p:ph idx="1"/>
          </p:nvPr>
        </p:nvSpPr>
        <p:spPr>
          <a:xfrm>
            <a:off x="341272" y="1368256"/>
            <a:ext cx="11516239" cy="5489744"/>
          </a:xfrm>
        </p:spPr>
        <p:txBody>
          <a:bodyPr/>
          <a:lstStyle/>
          <a:p>
            <a:r>
              <a:rPr lang="en-GB" b="1" dirty="0"/>
              <a:t>By default, open modes are text</a:t>
            </a:r>
          </a:p>
          <a:p>
            <a:pPr marL="457200" lvl="1" indent="-230400">
              <a:buFont typeface="Arial" panose="020B0604020202020204" pitchFamily="34" charset="0"/>
              <a:buChar char="•"/>
            </a:pPr>
            <a:r>
              <a:rPr lang="en-GB" sz="1800" dirty="0"/>
              <a:t>Reading and writing uses native Python strings</a:t>
            </a:r>
          </a:p>
          <a:p>
            <a:pPr marL="457200" lvl="2" indent="-230400">
              <a:buFont typeface="Arial" panose="020B0604020202020204" pitchFamily="34" charset="0"/>
              <a:buChar char="•"/>
            </a:pPr>
            <a:r>
              <a:rPr lang="en-GB" sz="1800" dirty="0"/>
              <a:t>Remember that Python 3 strings are multi-byte (Unicode)</a:t>
            </a:r>
          </a:p>
          <a:p>
            <a:r>
              <a:rPr lang="en-GB" b="1" dirty="0"/>
              <a:t>Open a file as binary using 'b' with the mode</a:t>
            </a:r>
          </a:p>
          <a:p>
            <a:pPr marL="457200" lvl="1" indent="-230400">
              <a:buFont typeface="Arial" panose="020B0604020202020204" pitchFamily="34" charset="0"/>
              <a:buChar char="•"/>
            </a:pPr>
            <a:r>
              <a:rPr lang="en-GB" sz="1800" dirty="0"/>
              <a:t>Reading and writing uses bytes objects, not Python strings</a:t>
            </a:r>
          </a:p>
          <a:p>
            <a:pPr marL="457200" lvl="2" indent="-230400">
              <a:buFont typeface="Arial" panose="020B0604020202020204" pitchFamily="34" charset="0"/>
              <a:buChar char="•"/>
            </a:pPr>
            <a:r>
              <a:rPr lang="en-GB" sz="1800" dirty="0"/>
              <a:t>Convert to a Python string using </a:t>
            </a:r>
            <a:r>
              <a:rPr lang="en-GB" sz="1800" i="1" dirty="0" err="1"/>
              <a:t>bytes</a:t>
            </a:r>
            <a:r>
              <a:rPr lang="en-GB" sz="1800" dirty="0" err="1"/>
              <a:t>.</a:t>
            </a:r>
            <a:r>
              <a:rPr lang="en-GB" sz="1800" dirty="0" err="1">
                <a:latin typeface="Courier New" panose="02070309020205020404" pitchFamily="49" charset="0"/>
                <a:cs typeface="Courier New" panose="02070309020205020404" pitchFamily="49" charset="0"/>
              </a:rPr>
              <a:t>decode</a:t>
            </a:r>
            <a:r>
              <a:rPr lang="en-GB" sz="1800" dirty="0">
                <a:latin typeface="Courier New" panose="02070309020205020404" pitchFamily="49" charset="0"/>
                <a:cs typeface="Courier New" panose="02070309020205020404" pitchFamily="49" charset="0"/>
              </a:rPr>
              <a:t>()</a:t>
            </a:r>
          </a:p>
          <a:p>
            <a:pPr lvl="2"/>
            <a:endParaRPr lang="en-GB" dirty="0">
              <a:latin typeface="Courier New" panose="02070309020205020404" pitchFamily="49" charset="0"/>
              <a:cs typeface="Courier New" panose="02070309020205020404" pitchFamily="49" charset="0"/>
            </a:endParaRPr>
          </a:p>
          <a:p>
            <a:pPr lvl="1">
              <a:buFontTx/>
              <a:buNone/>
            </a:pPr>
            <a:endParaRPr lang="en-GB" dirty="0"/>
          </a:p>
          <a:p>
            <a:pPr marL="457200" lvl="1" indent="-230400">
              <a:buFont typeface="Arial" panose="020B0604020202020204" pitchFamily="34" charset="0"/>
              <a:buChar char="•"/>
            </a:pPr>
            <a:r>
              <a:rPr lang="en-GB" sz="1800" dirty="0"/>
              <a:t>Can also write a bytes object</a:t>
            </a:r>
          </a:p>
          <a:p>
            <a:pPr marL="457200" lvl="2" indent="-230400">
              <a:buFont typeface="Arial" panose="020B0604020202020204" pitchFamily="34" charset="0"/>
              <a:buChar char="•"/>
            </a:pPr>
            <a:r>
              <a:rPr lang="en-GB" sz="1800" dirty="0"/>
              <a:t>Convert from a Python string using </a:t>
            </a:r>
            <a:r>
              <a:rPr lang="en-GB" sz="1800" i="1" dirty="0" err="1"/>
              <a:t>string</a:t>
            </a:r>
            <a:r>
              <a:rPr lang="en-GB" sz="1800" dirty="0" err="1">
                <a:latin typeface="Courier New" panose="02070309020205020404" pitchFamily="49" charset="0"/>
                <a:cs typeface="Courier New" panose="02070309020205020404" pitchFamily="49" charset="0"/>
              </a:rPr>
              <a:t>.encode</a:t>
            </a:r>
            <a:r>
              <a:rPr lang="en-GB" sz="1800" dirty="0">
                <a:latin typeface="Courier New" panose="02070309020205020404" pitchFamily="49" charset="0"/>
                <a:cs typeface="Courier New" panose="02070309020205020404" pitchFamily="49" charset="0"/>
              </a:rPr>
              <a:t>()</a:t>
            </a:r>
          </a:p>
        </p:txBody>
      </p:sp>
      <p:sp>
        <p:nvSpPr>
          <p:cNvPr id="11268" name="Text Box 5"/>
          <p:cNvSpPr txBox="1">
            <a:spLocks noChangeArrowheads="1"/>
          </p:cNvSpPr>
          <p:nvPr/>
        </p:nvSpPr>
        <p:spPr bwMode="auto">
          <a:xfrm>
            <a:off x="827095" y="3601730"/>
            <a:ext cx="5776912" cy="6508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for line in open('lines.txt', '</a:t>
            </a:r>
            <a:r>
              <a:rPr lang="en-GB" sz="1800" dirty="0" err="1">
                <a:latin typeface="Courier New" panose="02070309020205020404" pitchFamily="49" charset="0"/>
                <a:cs typeface="Courier New" panose="02070309020205020404" pitchFamily="49" charset="0"/>
              </a:rPr>
              <a:t>r</a:t>
            </a:r>
            <a:r>
              <a:rPr lang="en-GB" sz="1800" b="1" dirty="0" err="1">
                <a:latin typeface="Courier New" panose="02070309020205020404" pitchFamily="49" charset="0"/>
                <a:cs typeface="Courier New" panose="02070309020205020404" pitchFamily="49" charset="0"/>
              </a:rPr>
              <a:t>b</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dirty="0" err="1">
                <a:latin typeface="Courier New" panose="02070309020205020404" pitchFamily="49" charset="0"/>
                <a:cs typeface="Courier New" panose="02070309020205020404" pitchFamily="49" charset="0"/>
              </a:rPr>
              <a:t>line.</a:t>
            </a:r>
            <a:r>
              <a:rPr lang="en-GB" sz="1800" b="1" dirty="0" err="1">
                <a:latin typeface="Courier New" panose="02070309020205020404" pitchFamily="49" charset="0"/>
                <a:cs typeface="Courier New" panose="02070309020205020404" pitchFamily="49" charset="0"/>
              </a:rPr>
              <a:t>decode</a:t>
            </a:r>
            <a:r>
              <a:rPr lang="en-GB" sz="1800" b="1" dirty="0">
                <a:latin typeface="Courier New" panose="02070309020205020404" pitchFamily="49" charset="0"/>
                <a:cs typeface="Courier New" panose="02070309020205020404" pitchFamily="49" charset="0"/>
              </a:rPr>
              <a:t>()</a:t>
            </a:r>
            <a:r>
              <a:rPr lang="en-GB" sz="1800" dirty="0">
                <a:latin typeface="Courier New" panose="02070309020205020404" pitchFamily="49" charset="0"/>
                <a:cs typeface="Courier New" panose="02070309020205020404" pitchFamily="49" charset="0"/>
              </a:rPr>
              <a:t>, end="")</a:t>
            </a:r>
          </a:p>
        </p:txBody>
      </p:sp>
      <p:sp>
        <p:nvSpPr>
          <p:cNvPr id="11269" name="TextBox 4"/>
          <p:cNvSpPr txBox="1">
            <a:spLocks noChangeArrowheads="1"/>
          </p:cNvSpPr>
          <p:nvPr/>
        </p:nvSpPr>
        <p:spPr bwMode="auto">
          <a:xfrm>
            <a:off x="827095" y="5095613"/>
            <a:ext cx="6230673" cy="120032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fh_out</a:t>
            </a:r>
            <a:r>
              <a:rPr lang="en-GB" sz="1800" dirty="0">
                <a:latin typeface="Courier New" panose="02070309020205020404" pitchFamily="49" charset="0"/>
                <a:cs typeface="Courier New" panose="02070309020205020404" pitchFamily="49" charset="0"/>
              </a:rPr>
              <a:t> = open('out.</a:t>
            </a:r>
            <a:r>
              <a:rPr lang="en-GB" sz="1800" dirty="0" err="1">
                <a:latin typeface="Courier New" panose="02070309020205020404" pitchFamily="49" charset="0"/>
                <a:cs typeface="Courier New" panose="02070309020205020404" pitchFamily="49" charset="0"/>
              </a:rPr>
              <a:t>dat</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w</a:t>
            </a:r>
            <a:r>
              <a:rPr lang="en-GB" sz="1800" b="1" dirty="0" err="1">
                <a:latin typeface="Courier New" panose="02070309020205020404" pitchFamily="49" charset="0"/>
                <a:cs typeface="Courier New" panose="02070309020205020404" pitchFamily="49" charset="0"/>
              </a:rPr>
              <a:t>b</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num_bytes</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fo.write</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b'Single</a:t>
            </a:r>
            <a:r>
              <a:rPr lang="en-GB" sz="1800" dirty="0">
                <a:latin typeface="Courier New" panose="02070309020205020404" pitchFamily="49" charset="0"/>
                <a:cs typeface="Courier New" panose="02070309020205020404" pitchFamily="49" charset="0"/>
              </a:rPr>
              <a:t> bytes string’)</a:t>
            </a:r>
          </a:p>
          <a:p>
            <a:pPr>
              <a:spcBef>
                <a:spcPct val="0"/>
              </a:spcBef>
            </a:pPr>
            <a:r>
              <a:rPr lang="en-GB" sz="1800" dirty="0" err="1">
                <a:latin typeface="Courier New" panose="02070309020205020404" pitchFamily="49" charset="0"/>
                <a:cs typeface="Courier New" panose="02070309020205020404" pitchFamily="49" charset="0"/>
              </a:rPr>
              <a:t>my_string</a:t>
            </a:r>
            <a:r>
              <a:rPr lang="en-GB" sz="1800" dirty="0">
                <a:latin typeface="Courier New" panose="02070309020205020404" pitchFamily="49" charset="0"/>
                <a:cs typeface="Courier New" panose="02070309020205020404" pitchFamily="49" charset="0"/>
              </a:rPr>
              <a:t> = "Native string as a line\r\n"</a:t>
            </a:r>
          </a:p>
          <a:p>
            <a:pPr>
              <a:spcBef>
                <a:spcPct val="0"/>
              </a:spcBef>
            </a:pPr>
            <a:r>
              <a:rPr lang="en-GB" sz="1800" dirty="0" err="1">
                <a:latin typeface="Courier New" panose="02070309020205020404" pitchFamily="49" charset="0"/>
                <a:cs typeface="Courier New" panose="02070309020205020404" pitchFamily="49" charset="0"/>
              </a:rPr>
              <a:t>num_bytes</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fh_out.write</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my_string.</a:t>
            </a:r>
            <a:r>
              <a:rPr lang="en-GB" sz="1800" b="1" dirty="0" err="1">
                <a:latin typeface="Courier New" panose="02070309020205020404" pitchFamily="49" charset="0"/>
                <a:cs typeface="Courier New" panose="02070309020205020404" pitchFamily="49" charset="0"/>
              </a:rPr>
              <a:t>encode</a:t>
            </a:r>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43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4294967295"/>
          </p:nvPr>
        </p:nvSpPr>
        <p:spPr>
          <a:xfrm>
            <a:off x="339971" y="1367059"/>
            <a:ext cx="11715750" cy="5214937"/>
          </a:xfrm>
        </p:spPr>
        <p:txBody>
          <a:bodyPr/>
          <a:lstStyle/>
          <a:p>
            <a:r>
              <a:rPr lang="en-GB" b="1" dirty="0"/>
              <a:t>The sys module exposes stdin, </a:t>
            </a:r>
            <a:r>
              <a:rPr lang="en-GB" b="1" dirty="0" err="1"/>
              <a:t>stdout</a:t>
            </a:r>
            <a:r>
              <a:rPr lang="en-GB" b="1" dirty="0"/>
              <a:t>, stderr as open file objects</a:t>
            </a:r>
          </a:p>
          <a:p>
            <a:pPr marL="342900" indent="-342900">
              <a:buFont typeface="Arial" panose="020B0604020202020204" pitchFamily="34" charset="0"/>
              <a:buChar char="•"/>
            </a:pPr>
            <a:r>
              <a:rPr lang="en-GB" sz="1800" dirty="0"/>
              <a:t>No need to open/close these standard IO streams</a:t>
            </a:r>
          </a:p>
          <a:p>
            <a:pPr marL="342900" indent="-342900">
              <a:buFont typeface="Arial" panose="020B0604020202020204" pitchFamily="34" charset="0"/>
              <a:buChar char="•"/>
            </a:pPr>
            <a:r>
              <a:rPr lang="en-GB" sz="1800" dirty="0"/>
              <a:t>Import sys for visibility of names stdin, </a:t>
            </a:r>
            <a:r>
              <a:rPr lang="en-GB" sz="1800" dirty="0" err="1"/>
              <a:t>stdout</a:t>
            </a:r>
            <a:r>
              <a:rPr lang="en-GB" sz="1800" dirty="0"/>
              <a:t> and stderr</a:t>
            </a:r>
          </a:p>
          <a:p>
            <a:endParaRPr lang="en-GB" b="1" dirty="0"/>
          </a:p>
          <a:p>
            <a:endParaRPr lang="en-GB" dirty="0"/>
          </a:p>
          <a:p>
            <a:endParaRPr lang="en-GB" dirty="0"/>
          </a:p>
          <a:p>
            <a:endParaRPr lang="en-GB" dirty="0"/>
          </a:p>
          <a:p>
            <a:pPr lvl="1"/>
            <a:endParaRPr lang="en-GB" dirty="0"/>
          </a:p>
          <a:p>
            <a:pPr marL="88900" lvl="2" indent="0">
              <a:buNone/>
            </a:pPr>
            <a:endParaRPr lang="en-GB" dirty="0"/>
          </a:p>
        </p:txBody>
      </p:sp>
      <p:sp>
        <p:nvSpPr>
          <p:cNvPr id="12290" name="Rectangle 2"/>
          <p:cNvSpPr>
            <a:spLocks noGrp="1" noChangeArrowheads="1"/>
          </p:cNvSpPr>
          <p:nvPr>
            <p:ph type="title"/>
          </p:nvPr>
        </p:nvSpPr>
        <p:spPr>
          <a:xfrm>
            <a:off x="334211" y="562058"/>
            <a:ext cx="11517818" cy="805001"/>
          </a:xfrm>
        </p:spPr>
        <p:txBody>
          <a:bodyPr/>
          <a:lstStyle/>
          <a:p>
            <a:pPr eaLnBrk="1" hangingPunct="1"/>
            <a:r>
              <a:rPr lang="en-GB" dirty="0"/>
              <a:t>Standard streams</a:t>
            </a:r>
          </a:p>
        </p:txBody>
      </p:sp>
      <p:pic>
        <p:nvPicPr>
          <p:cNvPr id="10" name="Picture 9">
            <a:extLst>
              <a:ext uri="{FF2B5EF4-FFF2-40B4-BE49-F238E27FC236}">
                <a16:creationId xmlns:a16="http://schemas.microsoft.com/office/drawing/2014/main" id="{C7F5CE35-A6FF-3719-F212-4F3F0DC8480D}"/>
              </a:ext>
            </a:extLst>
          </p:cNvPr>
          <p:cNvPicPr>
            <a:picLocks noChangeAspect="1"/>
          </p:cNvPicPr>
          <p:nvPr/>
        </p:nvPicPr>
        <p:blipFill>
          <a:blip r:embed="rId3"/>
          <a:stretch>
            <a:fillRect/>
          </a:stretch>
        </p:blipFill>
        <p:spPr>
          <a:xfrm>
            <a:off x="1182981" y="2888524"/>
            <a:ext cx="9820275" cy="3152775"/>
          </a:xfrm>
          <a:prstGeom prst="rect">
            <a:avLst/>
          </a:prstGeom>
        </p:spPr>
      </p:pic>
    </p:spTree>
    <p:extLst>
      <p:ext uri="{BB962C8B-B14F-4D97-AF65-F5344CB8AC3E}">
        <p14:creationId xmlns:p14="http://schemas.microsoft.com/office/powerpoint/2010/main" val="309732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4294967295"/>
          </p:nvPr>
        </p:nvSpPr>
        <p:spPr>
          <a:xfrm>
            <a:off x="339971" y="1367059"/>
            <a:ext cx="11715750" cy="5214937"/>
          </a:xfrm>
        </p:spPr>
        <p:txBody>
          <a:bodyPr/>
          <a:lstStyle/>
          <a:p>
            <a:r>
              <a:rPr lang="en-GB" b="1" dirty="0"/>
              <a:t>The sys module exposes stdin, </a:t>
            </a:r>
            <a:r>
              <a:rPr lang="en-GB" b="1" dirty="0" err="1"/>
              <a:t>stdout</a:t>
            </a:r>
            <a:r>
              <a:rPr lang="en-GB" b="1" dirty="0"/>
              <a:t>, stderr as open file objects</a:t>
            </a:r>
          </a:p>
          <a:p>
            <a:pPr marL="457200" indent="-230400">
              <a:buFont typeface="Arial" panose="020B0604020202020204" pitchFamily="34" charset="0"/>
              <a:buChar char="•"/>
            </a:pPr>
            <a:r>
              <a:rPr lang="en-GB" sz="1800" dirty="0"/>
              <a:t>This example works on Python 2 and 3</a:t>
            </a:r>
          </a:p>
          <a:p>
            <a:endParaRPr lang="en-GB" b="1" dirty="0"/>
          </a:p>
          <a:p>
            <a:endParaRPr lang="en-GB" dirty="0"/>
          </a:p>
          <a:p>
            <a:endParaRPr lang="en-GB" dirty="0"/>
          </a:p>
          <a:p>
            <a:pPr marL="88900" lvl="2" indent="0">
              <a:buNone/>
            </a:pPr>
            <a:endParaRPr lang="en-GB" dirty="0"/>
          </a:p>
          <a:p>
            <a:pPr marL="88900" lvl="2" indent="0">
              <a:buNone/>
            </a:pPr>
            <a:endParaRPr lang="en-GB" dirty="0"/>
          </a:p>
          <a:p>
            <a:r>
              <a:rPr lang="en-GB" b="1" dirty="0"/>
              <a:t>Simple keyboard (stdin) input</a:t>
            </a:r>
          </a:p>
          <a:p>
            <a:pPr marL="457200" lvl="1" indent="-230400">
              <a:buFont typeface="Arial" panose="020B0604020202020204" pitchFamily="34" charset="0"/>
              <a:buChar char="•"/>
            </a:pPr>
            <a:r>
              <a:rPr lang="en-GB" sz="1800" dirty="0"/>
              <a:t>This example works on Python 3 only</a:t>
            </a:r>
          </a:p>
          <a:p>
            <a:pPr marL="457200" lvl="1" indent="-230400">
              <a:buFont typeface="Arial" panose="020B0604020202020204" pitchFamily="34" charset="0"/>
              <a:buChar char="•"/>
            </a:pPr>
            <a:r>
              <a:rPr lang="en-GB" sz="1800" dirty="0"/>
              <a:t>The "\n" is stripped from </a:t>
            </a:r>
            <a:r>
              <a:rPr lang="en-GB" sz="1800" dirty="0" err="1"/>
              <a:t>rhs</a:t>
            </a:r>
            <a:endParaRPr lang="en-GB" sz="1800" dirty="0"/>
          </a:p>
          <a:p>
            <a:pPr marL="457200" lvl="1" indent="-230400">
              <a:buFont typeface="Arial" panose="020B0604020202020204" pitchFamily="34" charset="0"/>
              <a:buChar char="•"/>
            </a:pPr>
            <a:r>
              <a:rPr lang="en-GB" sz="1800" dirty="0"/>
              <a:t>Remove additional whitespace entered using </a:t>
            </a:r>
            <a:r>
              <a:rPr lang="en-GB" sz="1800" dirty="0" err="1"/>
              <a:t>rstrip</a:t>
            </a:r>
            <a:r>
              <a:rPr lang="en-GB" sz="1800" dirty="0"/>
              <a:t>() method</a:t>
            </a:r>
          </a:p>
        </p:txBody>
      </p:sp>
      <p:sp>
        <p:nvSpPr>
          <p:cNvPr id="12290" name="Rectangle 2"/>
          <p:cNvSpPr>
            <a:spLocks noGrp="1" noChangeArrowheads="1"/>
          </p:cNvSpPr>
          <p:nvPr>
            <p:ph type="title"/>
          </p:nvPr>
        </p:nvSpPr>
        <p:spPr>
          <a:xfrm>
            <a:off x="334211" y="562058"/>
            <a:ext cx="11517818" cy="805001"/>
          </a:xfrm>
        </p:spPr>
        <p:txBody>
          <a:bodyPr/>
          <a:lstStyle/>
          <a:p>
            <a:pPr eaLnBrk="1" hangingPunct="1"/>
            <a:r>
              <a:rPr lang="en-GB" dirty="0"/>
              <a:t>Standard streams</a:t>
            </a:r>
          </a:p>
        </p:txBody>
      </p:sp>
      <p:sp>
        <p:nvSpPr>
          <p:cNvPr id="12292" name="Text Box 4"/>
          <p:cNvSpPr txBox="1">
            <a:spLocks noChangeArrowheads="1"/>
          </p:cNvSpPr>
          <p:nvPr/>
        </p:nvSpPr>
        <p:spPr bwMode="auto">
          <a:xfrm>
            <a:off x="853669" y="5630672"/>
            <a:ext cx="6844796"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reply = input("Please enter a value: ").</a:t>
            </a:r>
            <a:r>
              <a:rPr lang="en-GB" sz="1800" dirty="0" err="1">
                <a:latin typeface="Courier New" panose="02070309020205020404" pitchFamily="49" charset="0"/>
                <a:cs typeface="Courier New" panose="02070309020205020404" pitchFamily="49" charset="0"/>
              </a:rPr>
              <a:t>rstrip</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print("&lt;", reply, "&gt; was input")</a:t>
            </a:r>
          </a:p>
        </p:txBody>
      </p:sp>
      <p:sp>
        <p:nvSpPr>
          <p:cNvPr id="12293" name="Text Box 5"/>
          <p:cNvSpPr txBox="1">
            <a:spLocks noChangeArrowheads="1"/>
          </p:cNvSpPr>
          <p:nvPr/>
        </p:nvSpPr>
        <p:spPr bwMode="auto">
          <a:xfrm>
            <a:off x="853669" y="2153049"/>
            <a:ext cx="5974713" cy="147732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sys</a:t>
            </a:r>
          </a:p>
          <a:p>
            <a:pPr>
              <a:spcBef>
                <a:spcPct val="0"/>
              </a:spcBef>
            </a:pPr>
            <a:r>
              <a:rPr lang="en-GB" sz="1800" dirty="0" err="1">
                <a:latin typeface="Courier New" panose="02070309020205020404" pitchFamily="49" charset="0"/>
                <a:cs typeface="Courier New" panose="02070309020205020404" pitchFamily="49" charset="0"/>
              </a:rPr>
              <a:t>sys.stdout.write</a:t>
            </a:r>
            <a:r>
              <a:rPr lang="en-GB" sz="1800" dirty="0">
                <a:latin typeface="Courier New" panose="02070309020205020404" pitchFamily="49" charset="0"/>
                <a:cs typeface="Courier New" panose="02070309020205020404" pitchFamily="49" charset="0"/>
              </a:rPr>
              <a:t>("Please enter a value: ")</a:t>
            </a:r>
          </a:p>
          <a:p>
            <a:pPr>
              <a:spcBef>
                <a:spcPct val="0"/>
              </a:spcBef>
            </a:pPr>
            <a:r>
              <a:rPr lang="en-GB" sz="1800" dirty="0" err="1">
                <a:latin typeface="Courier New" panose="02070309020205020404" pitchFamily="49" charset="0"/>
                <a:cs typeface="Courier New" panose="02070309020205020404" pitchFamily="49" charset="0"/>
              </a:rPr>
              <a:t>sys.stdout.flush</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reply = </a:t>
            </a:r>
            <a:r>
              <a:rPr lang="en-GB" sz="1800" dirty="0" err="1">
                <a:latin typeface="Courier New" panose="02070309020205020404" pitchFamily="49" charset="0"/>
                <a:cs typeface="Courier New" panose="02070309020205020404" pitchFamily="49" charset="0"/>
              </a:rPr>
              <a:t>sys.stdin.readline</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print("&lt;", reply, "&gt; was input")</a:t>
            </a:r>
          </a:p>
        </p:txBody>
      </p:sp>
      <p:sp>
        <p:nvSpPr>
          <p:cNvPr id="12294" name="Text Box 6"/>
          <p:cNvSpPr txBox="1">
            <a:spLocks noChangeArrowheads="1"/>
          </p:cNvSpPr>
          <p:nvPr/>
        </p:nvSpPr>
        <p:spPr bwMode="auto">
          <a:xfrm>
            <a:off x="5594485" y="3054382"/>
            <a:ext cx="3690812" cy="9255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Please enter a value: </a:t>
            </a:r>
            <a:r>
              <a:rPr lang="en-GB" sz="1800" b="1" dirty="0">
                <a:latin typeface="Courier New" panose="02070309020205020404" pitchFamily="49" charset="0"/>
                <a:cs typeface="Courier New" panose="02070309020205020404" pitchFamily="49" charset="0"/>
              </a:rPr>
              <a:t>one</a:t>
            </a:r>
          </a:p>
          <a:p>
            <a:pPr>
              <a:spcBef>
                <a:spcPct val="0"/>
              </a:spcBef>
            </a:pPr>
            <a:r>
              <a:rPr lang="en-GB" sz="1800" dirty="0">
                <a:latin typeface="Courier New" panose="02070309020205020404" pitchFamily="49" charset="0"/>
                <a:cs typeface="Courier New" panose="02070309020205020404" pitchFamily="49" charset="0"/>
              </a:rPr>
              <a:t>&lt; one</a:t>
            </a:r>
          </a:p>
          <a:p>
            <a:pPr>
              <a:spcBef>
                <a:spcPct val="0"/>
              </a:spcBef>
            </a:pPr>
            <a:r>
              <a:rPr lang="en-GB" sz="1800" dirty="0">
                <a:latin typeface="Courier New" panose="02070309020205020404" pitchFamily="49" charset="0"/>
                <a:cs typeface="Courier New" panose="02070309020205020404" pitchFamily="49" charset="0"/>
              </a:rPr>
              <a:t>&gt; was input</a:t>
            </a:r>
          </a:p>
        </p:txBody>
      </p:sp>
      <p:sp>
        <p:nvSpPr>
          <p:cNvPr id="12295" name="Text Box 7"/>
          <p:cNvSpPr txBox="1">
            <a:spLocks noChangeArrowheads="1"/>
          </p:cNvSpPr>
          <p:nvPr/>
        </p:nvSpPr>
        <p:spPr bwMode="auto">
          <a:xfrm>
            <a:off x="5594485" y="6110424"/>
            <a:ext cx="3690812" cy="646331"/>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Please enter a value: </a:t>
            </a:r>
            <a:r>
              <a:rPr lang="en-GB" sz="1800" b="1" dirty="0">
                <a:latin typeface="Courier New" panose="02070309020205020404" pitchFamily="49" charset="0"/>
                <a:cs typeface="Courier New" panose="02070309020205020404" pitchFamily="49" charset="0"/>
              </a:rPr>
              <a:t>two</a:t>
            </a:r>
          </a:p>
          <a:p>
            <a:pPr>
              <a:spcBef>
                <a:spcPct val="0"/>
              </a:spcBef>
            </a:pPr>
            <a:r>
              <a:rPr lang="en-GB" sz="1800" dirty="0">
                <a:latin typeface="Courier New" panose="02070309020205020404" pitchFamily="49" charset="0"/>
                <a:cs typeface="Courier New" panose="02070309020205020404" pitchFamily="49" charset="0"/>
              </a:rPr>
              <a:t>&lt; two &gt; was input</a:t>
            </a:r>
          </a:p>
        </p:txBody>
      </p:sp>
    </p:spTree>
    <p:extLst>
      <p:ext uri="{BB962C8B-B14F-4D97-AF65-F5344CB8AC3E}">
        <p14:creationId xmlns:p14="http://schemas.microsoft.com/office/powerpoint/2010/main" val="70306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dirty="0"/>
              <a:t>More tricks</a:t>
            </a:r>
          </a:p>
        </p:txBody>
      </p:sp>
      <p:sp>
        <p:nvSpPr>
          <p:cNvPr id="13315" name="Rectangle 3"/>
          <p:cNvSpPr>
            <a:spLocks noGrp="1" noChangeArrowheads="1"/>
          </p:cNvSpPr>
          <p:nvPr>
            <p:ph type="body" sz="quarter" idx="4294967295"/>
          </p:nvPr>
        </p:nvSpPr>
        <p:spPr>
          <a:xfrm>
            <a:off x="339971" y="1265956"/>
            <a:ext cx="11715750" cy="5214937"/>
          </a:xfrm>
        </p:spPr>
        <p:txBody>
          <a:bodyPr/>
          <a:lstStyle/>
          <a:p>
            <a:r>
              <a:rPr lang="en-GB" b="1" dirty="0"/>
              <a:t>print normally writes to </a:t>
            </a:r>
            <a:r>
              <a:rPr lang="en-GB" b="1" dirty="0" err="1"/>
              <a:t>stdout</a:t>
            </a:r>
            <a:r>
              <a:rPr lang="en-GB" b="1" dirty="0"/>
              <a:t>, but can write to other file handles:</a:t>
            </a:r>
          </a:p>
          <a:p>
            <a:endParaRPr lang="en-GB" dirty="0"/>
          </a:p>
          <a:p>
            <a:pPr lvl="3"/>
            <a:endParaRPr lang="en-GB" sz="1600" dirty="0"/>
          </a:p>
          <a:p>
            <a:pPr marL="88900" lvl="3" indent="0">
              <a:buNone/>
            </a:pPr>
            <a:endParaRPr lang="en-GB" sz="1000" dirty="0"/>
          </a:p>
          <a:p>
            <a:r>
              <a:rPr lang="en-GB" b="1" dirty="0"/>
              <a:t>File writing is normally buffered</a:t>
            </a:r>
          </a:p>
          <a:p>
            <a:pPr marL="457200" lvl="1" indent="-230400">
              <a:buFont typeface="Arial" panose="020B0604020202020204" pitchFamily="34" charset="0"/>
              <a:buChar char="•"/>
            </a:pPr>
            <a:r>
              <a:rPr lang="en-GB" sz="1800" dirty="0"/>
              <a:t>To flush the buffer:</a:t>
            </a:r>
          </a:p>
          <a:p>
            <a:pPr lvl="1"/>
            <a:endParaRPr lang="en-GB" sz="800" dirty="0"/>
          </a:p>
          <a:p>
            <a:pPr lvl="2"/>
            <a:endParaRPr lang="en-GB" dirty="0"/>
          </a:p>
          <a:p>
            <a:r>
              <a:rPr lang="en-GB" b="1" dirty="0"/>
              <a:t>Emulating the Linux tail -f command in Python:</a:t>
            </a:r>
          </a:p>
        </p:txBody>
      </p:sp>
      <p:sp>
        <p:nvSpPr>
          <p:cNvPr id="13316" name="Rectangle 4"/>
          <p:cNvSpPr>
            <a:spLocks noChangeArrowheads="1"/>
          </p:cNvSpPr>
          <p:nvPr/>
        </p:nvSpPr>
        <p:spPr bwMode="auto">
          <a:xfrm>
            <a:off x="854814" y="1653410"/>
            <a:ext cx="6155586" cy="82609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sz="1600" dirty="0" err="1">
                <a:latin typeface="Courier New" panose="02070309020205020404" pitchFamily="49" charset="0"/>
                <a:cs typeface="Courier New" panose="02070309020205020404" pitchFamily="49" charset="0"/>
              </a:rPr>
              <a:t>fh_out</a:t>
            </a:r>
            <a:r>
              <a:rPr lang="en-GB" sz="1600" dirty="0">
                <a:latin typeface="Courier New" panose="02070309020205020404" pitchFamily="49" charset="0"/>
                <a:cs typeface="Courier New" panose="02070309020205020404" pitchFamily="49" charset="0"/>
              </a:rPr>
              <a:t> = open('</a:t>
            </a:r>
            <a:r>
              <a:rPr lang="en-GB" sz="1600" dirty="0" err="1">
                <a:latin typeface="Courier New" panose="02070309020205020404" pitchFamily="49" charset="0"/>
                <a:cs typeface="Courier New" panose="02070309020205020404" pitchFamily="49" charset="0"/>
              </a:rPr>
              <a:t>myfile</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wt</a:t>
            </a:r>
            <a:r>
              <a:rPr lang="en-GB" sz="1600" dirty="0">
                <a:latin typeface="Courier New" panose="02070309020205020404" pitchFamily="49" charset="0"/>
                <a:cs typeface="Courier New" panose="02070309020205020404" pitchFamily="49" charset="0"/>
              </a:rPr>
              <a:t>')</a:t>
            </a:r>
          </a:p>
          <a:p>
            <a:pPr defTabSz="739775">
              <a:spcBef>
                <a:spcPct val="0"/>
              </a:spcBef>
            </a:pPr>
            <a:r>
              <a:rPr lang="en-GB" sz="1600" dirty="0">
                <a:latin typeface="Courier New" panose="02070309020205020404" pitchFamily="49" charset="0"/>
                <a:cs typeface="Courier New" panose="02070309020205020404" pitchFamily="49" charset="0"/>
              </a:rPr>
              <a:t>print("Hello", file=</a:t>
            </a:r>
            <a:r>
              <a:rPr lang="en-GB" sz="1600" dirty="0" err="1">
                <a:latin typeface="Courier New" panose="02070309020205020404" pitchFamily="49" charset="0"/>
                <a:cs typeface="Courier New" panose="02070309020205020404" pitchFamily="49" charset="0"/>
              </a:rPr>
              <a:t>fh_out</a:t>
            </a:r>
            <a:r>
              <a:rPr lang="en-GB" sz="1600" dirty="0">
                <a:latin typeface="Courier New" panose="02070309020205020404" pitchFamily="49" charset="0"/>
                <a:cs typeface="Courier New" panose="02070309020205020404" pitchFamily="49" charset="0"/>
              </a:rPr>
              <a:t>)</a:t>
            </a:r>
          </a:p>
          <a:p>
            <a:pPr defTabSz="739775">
              <a:spcBef>
                <a:spcPct val="0"/>
              </a:spcBef>
            </a:pPr>
            <a:r>
              <a:rPr lang="en-GB" sz="1600" dirty="0">
                <a:latin typeface="Courier New" panose="02070309020205020404" pitchFamily="49" charset="0"/>
                <a:cs typeface="Courier New" panose="02070309020205020404" pitchFamily="49" charset="0"/>
              </a:rPr>
              <a:t>print("Oops, we had an error", file=</a:t>
            </a:r>
            <a:r>
              <a:rPr lang="en-GB" sz="1600" b="1" dirty="0" err="1">
                <a:latin typeface="Courier New" panose="02070309020205020404" pitchFamily="49" charset="0"/>
                <a:cs typeface="Courier New" panose="02070309020205020404" pitchFamily="49" charset="0"/>
              </a:rPr>
              <a:t>sys.stderr</a:t>
            </a:r>
            <a:r>
              <a:rPr lang="en-GB" sz="1600" dirty="0">
                <a:latin typeface="Courier New" panose="02070309020205020404" pitchFamily="49" charset="0"/>
                <a:cs typeface="Courier New" panose="02070309020205020404" pitchFamily="49" charset="0"/>
              </a:rPr>
              <a:t>)</a:t>
            </a:r>
          </a:p>
        </p:txBody>
      </p:sp>
      <p:sp>
        <p:nvSpPr>
          <p:cNvPr id="13317" name="Text Box 5"/>
          <p:cNvSpPr txBox="1">
            <a:spLocks noChangeArrowheads="1"/>
          </p:cNvSpPr>
          <p:nvPr/>
        </p:nvSpPr>
        <p:spPr bwMode="auto">
          <a:xfrm>
            <a:off x="854814" y="3395471"/>
            <a:ext cx="2223666" cy="33855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urier New" panose="02070309020205020404" pitchFamily="49" charset="0"/>
                <a:cs typeface="Courier New" panose="02070309020205020404" pitchFamily="49" charset="0"/>
              </a:rPr>
              <a:t>fh_out.flush</a:t>
            </a:r>
            <a:r>
              <a:rPr lang="en-GB" sz="1600" dirty="0">
                <a:latin typeface="Courier New" panose="02070309020205020404" pitchFamily="49" charset="0"/>
                <a:cs typeface="Courier New" panose="02070309020205020404" pitchFamily="49" charset="0"/>
              </a:rPr>
              <a:t>()</a:t>
            </a:r>
          </a:p>
        </p:txBody>
      </p:sp>
      <p:sp>
        <p:nvSpPr>
          <p:cNvPr id="13318" name="Text Box 6"/>
          <p:cNvSpPr txBox="1">
            <a:spLocks noChangeArrowheads="1"/>
          </p:cNvSpPr>
          <p:nvPr/>
        </p:nvSpPr>
        <p:spPr bwMode="auto">
          <a:xfrm>
            <a:off x="878626" y="4391841"/>
            <a:ext cx="5711825" cy="230832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cs typeface="Courier New" panose="02070309020205020404" pitchFamily="49" charset="0"/>
              </a:rPr>
              <a:t>import time</a:t>
            </a:r>
          </a:p>
          <a:p>
            <a:pPr>
              <a:spcBef>
                <a:spcPct val="0"/>
              </a:spcBef>
            </a:pPr>
            <a:r>
              <a:rPr lang="en-US" sz="1600" dirty="0">
                <a:latin typeface="Courier New" panose="02070309020205020404" pitchFamily="49" charset="0"/>
                <a:cs typeface="Courier New" panose="02070309020205020404" pitchFamily="49" charset="0"/>
              </a:rPr>
              <a:t>while True:</a:t>
            </a:r>
          </a:p>
          <a:p>
            <a:pPr>
              <a:spcBef>
                <a:spcPct val="0"/>
              </a:spcBef>
            </a:pPr>
            <a:r>
              <a:rPr lang="en-US" sz="1600" dirty="0">
                <a:latin typeface="Courier New" panose="02070309020205020404" pitchFamily="49" charset="0"/>
                <a:cs typeface="Courier New" panose="02070309020205020404" pitchFamily="49" charset="0"/>
              </a:rPr>
              <a:t>    line = </a:t>
            </a:r>
            <a:r>
              <a:rPr lang="en-US" sz="1600" dirty="0" err="1">
                <a:latin typeface="Courier New" panose="02070309020205020404" pitchFamily="49" charset="0"/>
                <a:cs typeface="Courier New" panose="02070309020205020404" pitchFamily="49" charset="0"/>
              </a:rPr>
              <a:t>fh_out.readline</a:t>
            </a:r>
            <a:r>
              <a:rPr lang="en-US" sz="1600" dirty="0">
                <a:latin typeface="Courier New" panose="02070309020205020404" pitchFamily="49" charset="0"/>
                <a:cs typeface="Courier New" panose="02070309020205020404" pitchFamily="49" charset="0"/>
              </a:rPr>
              <a:t>()</a:t>
            </a:r>
          </a:p>
          <a:p>
            <a:pPr>
              <a:spcBef>
                <a:spcPct val="0"/>
              </a:spcBef>
            </a:pPr>
            <a:r>
              <a:rPr lang="en-US" sz="1600" dirty="0">
                <a:latin typeface="Courier New" panose="02070309020205020404" pitchFamily="49" charset="0"/>
                <a:cs typeface="Courier New" panose="02070309020205020404" pitchFamily="49" charset="0"/>
              </a:rPr>
              <a:t>    </a:t>
            </a:r>
          </a:p>
          <a:p>
            <a:pPr>
              <a:spcBef>
                <a:spcPct val="0"/>
              </a:spcBef>
            </a:pPr>
            <a:r>
              <a:rPr lang="en-US" sz="1600" dirty="0">
                <a:latin typeface="Courier New" panose="02070309020205020404" pitchFamily="49" charset="0"/>
                <a:cs typeface="Courier New" panose="02070309020205020404" pitchFamily="49" charset="0"/>
              </a:rPr>
              <a:t>    if not line:</a:t>
            </a:r>
          </a:p>
          <a:p>
            <a:pPr>
              <a:spcBef>
                <a:spcPct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time.sleep</a:t>
            </a:r>
            <a:r>
              <a:rPr lang="en-US" sz="1600" dirty="0">
                <a:latin typeface="Courier New" panose="02070309020205020404" pitchFamily="49" charset="0"/>
                <a:cs typeface="Courier New" panose="02070309020205020404" pitchFamily="49" charset="0"/>
              </a:rPr>
              <a:t>(1)</a:t>
            </a:r>
          </a:p>
          <a:p>
            <a:pPr>
              <a:spcBef>
                <a:spcPct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fh_out.seek</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fh_out.tell</a:t>
            </a:r>
            <a:r>
              <a:rPr lang="en-US" sz="1600" dirty="0">
                <a:latin typeface="Courier New" panose="02070309020205020404" pitchFamily="49" charset="0"/>
                <a:cs typeface="Courier New" panose="02070309020205020404" pitchFamily="49" charset="0"/>
              </a:rPr>
              <a:t>())</a:t>
            </a:r>
          </a:p>
          <a:p>
            <a:pPr>
              <a:spcBef>
                <a:spcPct val="0"/>
              </a:spcBef>
            </a:pPr>
            <a:r>
              <a:rPr lang="en-US" sz="1600" dirty="0">
                <a:latin typeface="Courier New" panose="02070309020205020404" pitchFamily="49" charset="0"/>
                <a:cs typeface="Courier New" panose="02070309020205020404" pitchFamily="49" charset="0"/>
              </a:rPr>
              <a:t>    else:</a:t>
            </a:r>
          </a:p>
          <a:p>
            <a:pPr>
              <a:spcBef>
                <a:spcPct val="0"/>
              </a:spcBef>
            </a:pPr>
            <a:r>
              <a:rPr lang="en-US" sz="1600" dirty="0">
                <a:latin typeface="Courier New" panose="02070309020205020404" pitchFamily="49" charset="0"/>
                <a:cs typeface="Courier New" panose="02070309020205020404" pitchFamily="49" charset="0"/>
              </a:rPr>
              <a:t>        print(line, end="")</a:t>
            </a:r>
          </a:p>
        </p:txBody>
      </p:sp>
      <p:sp>
        <p:nvSpPr>
          <p:cNvPr id="13319" name="Text Box 7"/>
          <p:cNvSpPr txBox="1">
            <a:spLocks noChangeArrowheads="1"/>
          </p:cNvSpPr>
          <p:nvPr/>
        </p:nvSpPr>
        <p:spPr bwMode="auto">
          <a:xfrm>
            <a:off x="6751582" y="4396619"/>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Assumes the file is open for read</a:t>
            </a:r>
          </a:p>
        </p:txBody>
      </p:sp>
      <p:sp>
        <p:nvSpPr>
          <p:cNvPr id="13321" name="Text Box 10"/>
          <p:cNvSpPr txBox="1">
            <a:spLocks noChangeArrowheads="1"/>
          </p:cNvSpPr>
          <p:nvPr/>
        </p:nvSpPr>
        <p:spPr bwMode="auto">
          <a:xfrm>
            <a:off x="6751581" y="5811242"/>
            <a:ext cx="1960563"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t>Set the file position to EOF</a:t>
            </a:r>
          </a:p>
        </p:txBody>
      </p:sp>
      <p:sp>
        <p:nvSpPr>
          <p:cNvPr id="13322" name="Line 11"/>
          <p:cNvSpPr>
            <a:spLocks noChangeShapeType="1"/>
          </p:cNvSpPr>
          <p:nvPr/>
        </p:nvSpPr>
        <p:spPr bwMode="auto">
          <a:xfrm flipH="1">
            <a:off x="5266481" y="6083753"/>
            <a:ext cx="14851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Tree>
    <p:extLst>
      <p:ext uri="{BB962C8B-B14F-4D97-AF65-F5344CB8AC3E}">
        <p14:creationId xmlns:p14="http://schemas.microsoft.com/office/powerpoint/2010/main" val="35701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dirty="0"/>
              <a:t>Random access</a:t>
            </a:r>
          </a:p>
        </p:txBody>
      </p:sp>
      <p:sp>
        <p:nvSpPr>
          <p:cNvPr id="14339" name="Rectangle 3"/>
          <p:cNvSpPr>
            <a:spLocks noGrp="1" noChangeArrowheads="1"/>
          </p:cNvSpPr>
          <p:nvPr>
            <p:ph idx="1"/>
          </p:nvPr>
        </p:nvSpPr>
        <p:spPr>
          <a:xfrm>
            <a:off x="341272" y="1368256"/>
            <a:ext cx="11516239" cy="5273654"/>
          </a:xfrm>
        </p:spPr>
        <p:txBody>
          <a:bodyPr/>
          <a:lstStyle/>
          <a:p>
            <a:r>
              <a:rPr lang="en-GB" b="1" dirty="0"/>
              <a:t>Access directly at a position, rather than sequentially</a:t>
            </a:r>
          </a:p>
          <a:p>
            <a:pPr marL="457200" lvl="1" indent="-230400">
              <a:buFont typeface="Arial" panose="020B0604020202020204" pitchFamily="34" charset="0"/>
              <a:buChar char="•"/>
            </a:pPr>
            <a:r>
              <a:rPr lang="en-GB" sz="1800" dirty="0"/>
              <a:t>Of limited use with text files - all lines must be the same length</a:t>
            </a:r>
          </a:p>
          <a:p>
            <a:pPr marL="457200" lvl="1" indent="-230400">
              <a:buFont typeface="Arial" panose="020B0604020202020204" pitchFamily="34" charset="0"/>
              <a:buChar char="•"/>
            </a:pPr>
            <a:r>
              <a:rPr lang="en-GB" sz="1800" dirty="0"/>
              <a:t>Get the current position with the </a:t>
            </a:r>
            <a:r>
              <a:rPr lang="en-GB" sz="1800" b="1" dirty="0">
                <a:solidFill>
                  <a:srgbClr val="0000C8"/>
                </a:solidFill>
                <a:latin typeface="Courier New" panose="02070309020205020404" pitchFamily="49" charset="0"/>
                <a:cs typeface="Courier New" panose="02070309020205020404" pitchFamily="49" charset="0"/>
              </a:rPr>
              <a:t>tell</a:t>
            </a:r>
            <a:r>
              <a:rPr lang="en-GB" sz="1800" dirty="0">
                <a:solidFill>
                  <a:schemeClr val="tx1"/>
                </a:solidFill>
                <a:latin typeface="Courier New" panose="02070309020205020404" pitchFamily="49" charset="0"/>
                <a:cs typeface="Courier New" panose="02070309020205020404" pitchFamily="49" charset="0"/>
              </a:rPr>
              <a:t>()</a:t>
            </a:r>
            <a:r>
              <a:rPr lang="en-GB" sz="1800" dirty="0"/>
              <a:t> method</a:t>
            </a:r>
          </a:p>
          <a:p>
            <a:pPr marL="457200" lvl="1" indent="-230400">
              <a:buFont typeface="Arial" panose="020B0604020202020204" pitchFamily="34" charset="0"/>
              <a:buChar char="•"/>
            </a:pPr>
            <a:r>
              <a:rPr lang="en-GB" sz="1800" dirty="0"/>
              <a:t>Set the position with </a:t>
            </a:r>
            <a:r>
              <a:rPr lang="en-GB" sz="1800" b="1" dirty="0">
                <a:solidFill>
                  <a:srgbClr val="0000C8"/>
                </a:solidFill>
                <a:latin typeface="Courier New" panose="02070309020205020404" pitchFamily="49" charset="0"/>
                <a:cs typeface="Courier New" panose="02070309020205020404" pitchFamily="49" charset="0"/>
              </a:rPr>
              <a:t>seek</a:t>
            </a:r>
            <a:r>
              <a:rPr lang="en-GB" sz="1800" dirty="0">
                <a:solidFill>
                  <a:schemeClr val="tx1"/>
                </a:solidFill>
                <a:latin typeface="Courier New" panose="02070309020205020404" pitchFamily="49" charset="0"/>
                <a:cs typeface="Courier New" panose="02070309020205020404" pitchFamily="49" charset="0"/>
              </a:rPr>
              <a:t>(</a:t>
            </a:r>
            <a:r>
              <a:rPr lang="en-GB" sz="1800" b="0" i="1" dirty="0">
                <a:solidFill>
                  <a:schemeClr val="tx1"/>
                </a:solidFill>
              </a:rPr>
              <a:t>offset</a:t>
            </a:r>
            <a:r>
              <a:rPr lang="en-GB" sz="1800" dirty="0">
                <a:solidFill>
                  <a:schemeClr val="tx1"/>
                </a:solidFill>
                <a:latin typeface="Courier New" panose="02070309020205020404" pitchFamily="49" charset="0"/>
                <a:cs typeface="Courier New" panose="02070309020205020404" pitchFamily="49" charset="0"/>
              </a:rPr>
              <a:t>[,</a:t>
            </a:r>
            <a:r>
              <a:rPr lang="en-GB" sz="1800" b="0" i="1" dirty="0">
                <a:solidFill>
                  <a:schemeClr val="tx1"/>
                </a:solidFill>
              </a:rPr>
              <a:t>whence</a:t>
            </a:r>
            <a:r>
              <a:rPr lang="en-GB" sz="1800" dirty="0">
                <a:solidFill>
                  <a:schemeClr val="tx1"/>
                </a:solidFill>
                <a:latin typeface="Courier New" panose="02070309020205020404" pitchFamily="49" charset="0"/>
                <a:cs typeface="Courier New" panose="02070309020205020404" pitchFamily="49" charset="0"/>
              </a:rPr>
              <a:t>])</a:t>
            </a:r>
          </a:p>
          <a:p>
            <a:pPr marL="457200" lvl="1" indent="-230400">
              <a:buFont typeface="Arial" panose="020B0604020202020204" pitchFamily="34" charset="0"/>
              <a:buChar char="•"/>
            </a:pPr>
            <a:r>
              <a:rPr lang="en-GB" sz="1800" dirty="0">
                <a:latin typeface="+mn-lt"/>
                <a:cs typeface="Courier New" panose="02070309020205020404" pitchFamily="49" charset="0"/>
              </a:rPr>
              <a:t>Binary access may be required for the correct offsets</a:t>
            </a:r>
          </a:p>
          <a:p>
            <a:pPr marL="457200" lvl="2" indent="-230400">
              <a:buFont typeface="Arial" panose="020B0604020202020204" pitchFamily="34" charset="0"/>
              <a:buChar char="•"/>
            </a:pPr>
            <a:r>
              <a:rPr lang="en-GB" sz="1800" dirty="0">
                <a:solidFill>
                  <a:schemeClr val="tx1"/>
                </a:solidFill>
                <a:latin typeface="+mn-lt"/>
                <a:cs typeface="Courier New" panose="02070309020205020404" pitchFamily="49" charset="0"/>
              </a:rPr>
              <a:t>Offsets are in bytes, not characters!</a:t>
            </a:r>
          </a:p>
          <a:p>
            <a:pPr>
              <a:buFontTx/>
              <a:buNone/>
            </a:pPr>
            <a:r>
              <a:rPr lang="en-GB" dirty="0"/>
              <a:t>	</a:t>
            </a:r>
          </a:p>
          <a:p>
            <a:pPr lvl="1"/>
            <a:endParaRPr lang="en-GB" dirty="0"/>
          </a:p>
        </p:txBody>
      </p:sp>
      <p:sp>
        <p:nvSpPr>
          <p:cNvPr id="14340" name="Text Box 4"/>
          <p:cNvSpPr txBox="1">
            <a:spLocks noChangeArrowheads="1"/>
          </p:cNvSpPr>
          <p:nvPr/>
        </p:nvSpPr>
        <p:spPr bwMode="auto">
          <a:xfrm>
            <a:off x="803947" y="3594922"/>
            <a:ext cx="6094563" cy="304698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err="1">
                <a:latin typeface="Courier New" panose="02070309020205020404" pitchFamily="49" charset="0"/>
                <a:cs typeface="Courier New" panose="02070309020205020404" pitchFamily="49" charset="0"/>
              </a:rPr>
              <a:t>fh_in</a:t>
            </a:r>
            <a:r>
              <a:rPr lang="en-GB" sz="1600" dirty="0">
                <a:latin typeface="Courier New" panose="02070309020205020404" pitchFamily="49" charset="0"/>
                <a:cs typeface="Courier New" panose="02070309020205020404" pitchFamily="49" charset="0"/>
              </a:rPr>
              <a:t> = open('country.txt', '</a:t>
            </a:r>
            <a:r>
              <a:rPr lang="en-GB" sz="1600" dirty="0" err="1">
                <a:latin typeface="Courier New" panose="02070309020205020404" pitchFamily="49" charset="0"/>
                <a:cs typeface="Courier New" panose="02070309020205020404" pitchFamily="49" charset="0"/>
              </a:rPr>
              <a:t>r</a:t>
            </a:r>
            <a:r>
              <a:rPr lang="en-GB" sz="1600" b="1" dirty="0" err="1">
                <a:latin typeface="Courier New" panose="02070309020205020404" pitchFamily="49" charset="0"/>
                <a:cs typeface="Courier New" panose="02070309020205020404" pitchFamily="49" charset="0"/>
              </a:rPr>
              <a:t>b</a:t>
            </a:r>
            <a:r>
              <a:rPr lang="en-GB" sz="1600" dirty="0">
                <a:latin typeface="Courier New" panose="02070309020205020404" pitchFamily="49" charset="0"/>
                <a:cs typeface="Courier New" panose="02070309020205020404" pitchFamily="49" charset="0"/>
              </a:rPr>
              <a:t>')</a:t>
            </a: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index={}</a:t>
            </a:r>
          </a:p>
          <a:p>
            <a:pPr>
              <a:spcBef>
                <a:spcPct val="0"/>
              </a:spcBef>
            </a:pPr>
            <a:r>
              <a:rPr lang="en-GB" sz="1600" dirty="0">
                <a:latin typeface="Courier New" panose="02070309020205020404" pitchFamily="49" charset="0"/>
                <a:cs typeface="Courier New" panose="02070309020205020404" pitchFamily="49" charset="0"/>
              </a:rPr>
              <a:t>while True:</a:t>
            </a:r>
          </a:p>
          <a:p>
            <a:pPr>
              <a:spcBef>
                <a:spcPct val="0"/>
              </a:spcBef>
            </a:pPr>
            <a:r>
              <a:rPr lang="en-GB" sz="1600" dirty="0">
                <a:latin typeface="Courier New" panose="02070309020205020404" pitchFamily="49" charset="0"/>
                <a:cs typeface="Courier New" panose="02070309020205020404" pitchFamily="49" charset="0"/>
              </a:rPr>
              <a:t>    line = </a:t>
            </a:r>
            <a:r>
              <a:rPr lang="en-GB" sz="1600" dirty="0" err="1">
                <a:latin typeface="Courier New" panose="02070309020205020404" pitchFamily="49" charset="0"/>
                <a:cs typeface="Courier New" panose="02070309020205020404" pitchFamily="49" charset="0"/>
              </a:rPr>
              <a:t>fh_in.readline</a:t>
            </a:r>
            <a:r>
              <a:rPr lang="en-GB" sz="1600"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    if not line: break</a:t>
            </a:r>
          </a:p>
          <a:p>
            <a:pPr>
              <a:spcBef>
                <a:spcPct val="0"/>
              </a:spcBef>
            </a:pPr>
            <a:r>
              <a:rPr lang="en-GB" sz="1600" dirty="0">
                <a:latin typeface="Courier New" panose="02070309020205020404" pitchFamily="49" charset="0"/>
                <a:cs typeface="Courier New" panose="02070309020205020404" pitchFamily="49" charset="0"/>
              </a:rPr>
              <a:t>    fields = </a:t>
            </a:r>
            <a:r>
              <a:rPr lang="en-GB" sz="1600" dirty="0" err="1">
                <a:latin typeface="Courier New" panose="02070309020205020404" pitchFamily="49" charset="0"/>
                <a:cs typeface="Courier New" panose="02070309020205020404" pitchFamily="49" charset="0"/>
              </a:rPr>
              <a:t>line.decode</a:t>
            </a:r>
            <a:r>
              <a:rPr lang="en-GB" sz="1600" dirty="0">
                <a:latin typeface="Courier New" panose="02070309020205020404" pitchFamily="49" charset="0"/>
                <a:cs typeface="Courier New" panose="02070309020205020404" pitchFamily="49" charset="0"/>
              </a:rPr>
              <a:t>().split(',')</a:t>
            </a:r>
          </a:p>
          <a:p>
            <a:pPr>
              <a:spcBef>
                <a:spcPct val="0"/>
              </a:spcBef>
            </a:pPr>
            <a:r>
              <a:rPr lang="en-GB" sz="1600" dirty="0">
                <a:latin typeface="Courier New" panose="02070309020205020404" pitchFamily="49" charset="0"/>
                <a:cs typeface="Courier New" panose="02070309020205020404" pitchFamily="49" charset="0"/>
              </a:rPr>
              <a:t>    index[fields[0]] = </a:t>
            </a:r>
            <a:r>
              <a:rPr lang="en-GB" sz="1600" dirty="0" err="1">
                <a:latin typeface="Courier New" panose="02070309020205020404" pitchFamily="49" charset="0"/>
                <a:cs typeface="Courier New" panose="02070309020205020404" pitchFamily="49" charset="0"/>
              </a:rPr>
              <a:t>fh_in.tell</a:t>
            </a:r>
            <a:r>
              <a:rPr lang="en-GB" sz="1600" dirty="0">
                <a:latin typeface="Courier New" panose="02070309020205020404" pitchFamily="49" charset="0"/>
                <a:cs typeface="Courier New" panose="02070309020205020404" pitchFamily="49" charset="0"/>
              </a:rPr>
              <a:t>() - </a:t>
            </a:r>
            <a:r>
              <a:rPr lang="en-GB" sz="1600" dirty="0" err="1">
                <a:latin typeface="Courier New" panose="02070309020205020404" pitchFamily="49" charset="0"/>
                <a:cs typeface="Courier New" panose="02070309020205020404" pitchFamily="49" charset="0"/>
              </a:rPr>
              <a:t>len</a:t>
            </a:r>
            <a:r>
              <a:rPr lang="en-GB" sz="1600" dirty="0">
                <a:latin typeface="Courier New" panose="02070309020205020404" pitchFamily="49" charset="0"/>
                <a:cs typeface="Courier New" panose="02070309020205020404" pitchFamily="49" charset="0"/>
              </a:rPr>
              <a:t>(line) </a:t>
            </a: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600" dirty="0">
                <a:latin typeface="Courier New" panose="02070309020205020404" pitchFamily="49" charset="0"/>
                <a:cs typeface="Courier New" panose="02070309020205020404" pitchFamily="49" charset="0"/>
              </a:rPr>
              <a:t>key = input('Enter a country:')  </a:t>
            </a:r>
          </a:p>
          <a:p>
            <a:pPr>
              <a:spcBef>
                <a:spcPct val="0"/>
              </a:spcBef>
            </a:pPr>
            <a:r>
              <a:rPr lang="en-GB" sz="1600" dirty="0" err="1">
                <a:latin typeface="Courier New" panose="02070309020205020404" pitchFamily="49" charset="0"/>
                <a:cs typeface="Courier New" panose="02070309020205020404" pitchFamily="49" charset="0"/>
              </a:rPr>
              <a:t>fh_in.seek</a:t>
            </a:r>
            <a:r>
              <a:rPr lang="en-GB" sz="1600" dirty="0">
                <a:latin typeface="Courier New" panose="02070309020205020404" pitchFamily="49" charset="0"/>
                <a:cs typeface="Courier New" panose="02070309020205020404" pitchFamily="49" charset="0"/>
              </a:rPr>
              <a:t>(index[key])</a:t>
            </a:r>
          </a:p>
          <a:p>
            <a:pPr>
              <a:spcBef>
                <a:spcPct val="0"/>
              </a:spcBef>
            </a:pPr>
            <a:r>
              <a:rPr lang="en-GB" sz="1600" dirty="0">
                <a:latin typeface="Courier New" panose="02070309020205020404" pitchFamily="49" charset="0"/>
                <a:cs typeface="Courier New" panose="02070309020205020404" pitchFamily="49" charset="0"/>
              </a:rPr>
              <a:t>print(</a:t>
            </a:r>
            <a:r>
              <a:rPr lang="en-GB" sz="1600" dirty="0" err="1">
                <a:latin typeface="Courier New" panose="02070309020205020404" pitchFamily="49" charset="0"/>
                <a:cs typeface="Courier New" panose="02070309020205020404" pitchFamily="49" charset="0"/>
              </a:rPr>
              <a:t>fh_in.readline</a:t>
            </a:r>
            <a:r>
              <a:rPr lang="en-GB" sz="1600" dirty="0">
                <a:latin typeface="Courier New" panose="02070309020205020404" pitchFamily="49" charset="0"/>
                <a:cs typeface="Courier New" panose="02070309020205020404" pitchFamily="49" charset="0"/>
              </a:rPr>
              <a:t>().decode(), end="")</a:t>
            </a:r>
          </a:p>
        </p:txBody>
      </p:sp>
      <p:sp>
        <p:nvSpPr>
          <p:cNvPr id="14341" name="Text Box 5"/>
          <p:cNvSpPr txBox="1">
            <a:spLocks noChangeArrowheads="1"/>
          </p:cNvSpPr>
          <p:nvPr/>
        </p:nvSpPr>
        <p:spPr bwMode="auto">
          <a:xfrm>
            <a:off x="7143678" y="5118416"/>
            <a:ext cx="1586724" cy="83099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Construct an index keyed on the first field</a:t>
            </a:r>
          </a:p>
        </p:txBody>
      </p:sp>
      <p:sp>
        <p:nvSpPr>
          <p:cNvPr id="6" name="TextBox 5"/>
          <p:cNvSpPr txBox="1"/>
          <p:nvPr/>
        </p:nvSpPr>
        <p:spPr>
          <a:xfrm>
            <a:off x="7143678" y="3593725"/>
            <a:ext cx="1586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t>Binary access</a:t>
            </a:r>
          </a:p>
        </p:txBody>
      </p:sp>
      <p:sp>
        <p:nvSpPr>
          <p:cNvPr id="2" name="Line 11">
            <a:extLst>
              <a:ext uri="{FF2B5EF4-FFF2-40B4-BE49-F238E27FC236}">
                <a16:creationId xmlns:a16="http://schemas.microsoft.com/office/drawing/2014/main" id="{68E57C75-8C9F-E459-76BC-8C73F190B797}"/>
              </a:ext>
            </a:extLst>
          </p:cNvPr>
          <p:cNvSpPr>
            <a:spLocks noChangeShapeType="1"/>
          </p:cNvSpPr>
          <p:nvPr/>
        </p:nvSpPr>
        <p:spPr bwMode="auto">
          <a:xfrm flipH="1">
            <a:off x="6724890" y="5477833"/>
            <a:ext cx="4187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3" name="Line 11">
            <a:extLst>
              <a:ext uri="{FF2B5EF4-FFF2-40B4-BE49-F238E27FC236}">
                <a16:creationId xmlns:a16="http://schemas.microsoft.com/office/drawing/2014/main" id="{7B0E9397-87AE-2274-D20B-07711B680D6A}"/>
              </a:ext>
            </a:extLst>
          </p:cNvPr>
          <p:cNvSpPr>
            <a:spLocks noChangeShapeType="1"/>
          </p:cNvSpPr>
          <p:nvPr/>
        </p:nvSpPr>
        <p:spPr bwMode="auto">
          <a:xfrm flipH="1">
            <a:off x="4988688" y="3763002"/>
            <a:ext cx="2154989"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Tree>
    <p:extLst>
      <p:ext uri="{BB962C8B-B14F-4D97-AF65-F5344CB8AC3E}">
        <p14:creationId xmlns:p14="http://schemas.microsoft.com/office/powerpoint/2010/main" val="237587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Python pickle persistence </a:t>
            </a:r>
          </a:p>
        </p:txBody>
      </p:sp>
      <p:sp>
        <p:nvSpPr>
          <p:cNvPr id="15363" name="Rectangle 3"/>
          <p:cNvSpPr>
            <a:spLocks noGrp="1" noChangeArrowheads="1"/>
          </p:cNvSpPr>
          <p:nvPr>
            <p:ph idx="1"/>
          </p:nvPr>
        </p:nvSpPr>
        <p:spPr/>
        <p:txBody>
          <a:bodyPr/>
          <a:lstStyle/>
          <a:p>
            <a:r>
              <a:rPr lang="en-GB" b="1" i="1" dirty="0"/>
              <a:t>Pickling</a:t>
            </a:r>
            <a:r>
              <a:rPr lang="en-GB" b="1" dirty="0"/>
              <a:t> converts Python objects into a stream of bytes</a:t>
            </a:r>
          </a:p>
          <a:p>
            <a:pPr lvl="1">
              <a:buFont typeface="Arial" panose="020B0604020202020204" pitchFamily="34" charset="0"/>
              <a:buChar char="•"/>
            </a:pPr>
            <a:r>
              <a:rPr lang="en-GB" sz="1800" dirty="0"/>
              <a:t>Which can be written to a file or across a network</a:t>
            </a:r>
          </a:p>
          <a:p>
            <a:pPr lvl="1">
              <a:buFont typeface="Arial" panose="020B0604020202020204" pitchFamily="34" charset="0"/>
              <a:buChar char="•"/>
            </a:pPr>
            <a:r>
              <a:rPr lang="en-GB" sz="1800" dirty="0"/>
              <a:t>It means we can save data structures as well as data</a:t>
            </a:r>
          </a:p>
          <a:p>
            <a:pPr lvl="1">
              <a:buFont typeface="Arial" panose="020B0604020202020204" pitchFamily="34" charset="0"/>
              <a:buChar char="•"/>
            </a:pPr>
            <a:endParaRPr lang="en-GB" dirty="0"/>
          </a:p>
        </p:txBody>
      </p:sp>
      <p:pic>
        <p:nvPicPr>
          <p:cNvPr id="7" name="Picture 6">
            <a:extLst>
              <a:ext uri="{FF2B5EF4-FFF2-40B4-BE49-F238E27FC236}">
                <a16:creationId xmlns:a16="http://schemas.microsoft.com/office/drawing/2014/main" id="{E190DED7-FD04-6EEC-B2EC-5E547B4A9A28}"/>
              </a:ext>
            </a:extLst>
          </p:cNvPr>
          <p:cNvPicPr>
            <a:picLocks noChangeAspect="1"/>
          </p:cNvPicPr>
          <p:nvPr/>
        </p:nvPicPr>
        <p:blipFill>
          <a:blip r:embed="rId3"/>
          <a:stretch>
            <a:fillRect/>
          </a:stretch>
        </p:blipFill>
        <p:spPr>
          <a:xfrm>
            <a:off x="2276475" y="2389785"/>
            <a:ext cx="7639050" cy="3933825"/>
          </a:xfrm>
          <a:prstGeom prst="rect">
            <a:avLst/>
          </a:prstGeom>
        </p:spPr>
      </p:pic>
    </p:spTree>
    <p:extLst>
      <p:ext uri="{BB962C8B-B14F-4D97-AF65-F5344CB8AC3E}">
        <p14:creationId xmlns:p14="http://schemas.microsoft.com/office/powerpoint/2010/main" val="275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Python pickle persistence </a:t>
            </a:r>
          </a:p>
        </p:txBody>
      </p:sp>
      <p:sp>
        <p:nvSpPr>
          <p:cNvPr id="15363" name="Rectangle 3"/>
          <p:cNvSpPr>
            <a:spLocks noGrp="1" noChangeArrowheads="1"/>
          </p:cNvSpPr>
          <p:nvPr>
            <p:ph idx="1"/>
          </p:nvPr>
        </p:nvSpPr>
        <p:spPr>
          <a:xfrm>
            <a:off x="341272" y="1368256"/>
            <a:ext cx="11516239" cy="5489744"/>
          </a:xfrm>
        </p:spPr>
        <p:txBody>
          <a:bodyPr/>
          <a:lstStyle/>
          <a:p>
            <a:r>
              <a:rPr lang="en-GB" b="1" i="1" dirty="0"/>
              <a:t>Pickling</a:t>
            </a:r>
            <a:r>
              <a:rPr lang="en-GB" b="1" dirty="0"/>
              <a:t> converts Python objects into a stream of bytes</a:t>
            </a:r>
          </a:p>
          <a:p>
            <a:pPr marL="457200" lvl="1" indent="-230400">
              <a:buFont typeface="Arial" panose="020B0604020202020204" pitchFamily="34" charset="0"/>
              <a:buChar char="•"/>
            </a:pPr>
            <a:r>
              <a:rPr lang="en-GB" sz="1800" dirty="0"/>
              <a:t>And the code to preserve your Python object is simple</a:t>
            </a:r>
          </a:p>
          <a:p>
            <a:pPr marL="457200" lvl="1" indent="-230400">
              <a:buFont typeface="Arial" panose="020B0604020202020204" pitchFamily="34" charset="0"/>
              <a:buChar char="•"/>
            </a:pPr>
            <a:r>
              <a:rPr lang="en-GB" sz="1800" dirty="0"/>
              <a:t>The file must be opened in </a:t>
            </a:r>
            <a:r>
              <a:rPr lang="en-GB" sz="1800" i="1" dirty="0"/>
              <a:t>binary</a:t>
            </a:r>
            <a:r>
              <a:rPr lang="en-GB" sz="1800" dirty="0"/>
              <a:t> mode.</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marL="88900" lvl="1" indent="0">
              <a:buNone/>
            </a:pPr>
            <a:endParaRPr lang="en-GB" dirty="0"/>
          </a:p>
          <a:p>
            <a:pPr marL="457200" lvl="1" indent="-230400">
              <a:buFont typeface="Arial" panose="020B0604020202020204" pitchFamily="34" charset="0"/>
              <a:buChar char="•"/>
            </a:pPr>
            <a:r>
              <a:rPr lang="en-GB" sz="1800" dirty="0"/>
              <a:t>Without pickle, how would you preserve complex data structures?</a:t>
            </a:r>
          </a:p>
          <a:p>
            <a:pPr lvl="1">
              <a:buFont typeface="Arial" panose="020B0604020202020204" pitchFamily="34" charset="0"/>
              <a:buChar char="•"/>
            </a:pPr>
            <a:endParaRPr lang="en-GB" dirty="0"/>
          </a:p>
        </p:txBody>
      </p:sp>
      <p:sp>
        <p:nvSpPr>
          <p:cNvPr id="15364" name="Text Box 4"/>
          <p:cNvSpPr txBox="1">
            <a:spLocks noChangeArrowheads="1"/>
          </p:cNvSpPr>
          <p:nvPr/>
        </p:nvSpPr>
        <p:spPr bwMode="auto">
          <a:xfrm>
            <a:off x="861863" y="2435792"/>
            <a:ext cx="6801862" cy="206210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pickle</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caps = {'</a:t>
            </a:r>
            <a:r>
              <a:rPr lang="en-GB" sz="1800" dirty="0" err="1">
                <a:latin typeface="Courier New" panose="02070309020205020404" pitchFamily="49" charset="0"/>
                <a:cs typeface="Courier New" panose="02070309020205020404" pitchFamily="49" charset="0"/>
              </a:rPr>
              <a:t>Australia':'Canberra</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Eire':'Dublin</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UK':'London</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US':'Washington</a:t>
            </a:r>
            <a:r>
              <a:rPr lang="en-GB" sz="1800" dirty="0">
                <a:latin typeface="Courier New" panose="02070309020205020404" pitchFamily="49" charset="0"/>
                <a:cs typeface="Courier New" panose="02070309020205020404" pitchFamily="49" charset="0"/>
              </a:rPr>
              <a:t>'}</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outp</a:t>
            </a:r>
            <a:r>
              <a:rPr lang="en-GB" sz="1800" dirty="0">
                <a:latin typeface="Courier New" panose="02070309020205020404" pitchFamily="49" charset="0"/>
                <a:cs typeface="Courier New" panose="02070309020205020404" pitchFamily="49" charset="0"/>
              </a:rPr>
              <a:t> = open('</a:t>
            </a:r>
            <a:r>
              <a:rPr lang="en-GB" sz="1800" dirty="0" err="1">
                <a:latin typeface="Courier New" panose="02070309020205020404" pitchFamily="49" charset="0"/>
                <a:cs typeface="Courier New" panose="02070309020205020404" pitchFamily="49" charset="0"/>
              </a:rPr>
              <a:t>capitals.p</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w</a:t>
            </a:r>
            <a:r>
              <a:rPr lang="en-GB" sz="1800" b="1" dirty="0" err="1">
                <a:latin typeface="Courier New" panose="02070309020205020404" pitchFamily="49" charset="0"/>
                <a:cs typeface="Courier New" panose="02070309020205020404" pitchFamily="49" charset="0"/>
              </a:rPr>
              <a:t>b</a:t>
            </a:r>
            <a:r>
              <a:rPr lang="en-GB" sz="1800" dirty="0">
                <a:latin typeface="Courier New" panose="02070309020205020404" pitchFamily="49" charset="0"/>
                <a:cs typeface="Courier New" panose="02070309020205020404" pitchFamily="49" charset="0"/>
              </a:rPr>
              <a:t>')</a:t>
            </a:r>
          </a:p>
          <a:p>
            <a:pPr>
              <a:spcBef>
                <a:spcPct val="0"/>
              </a:spcBef>
            </a:pPr>
            <a:r>
              <a:rPr lang="en-GB" sz="1800" b="1" dirty="0" err="1">
                <a:solidFill>
                  <a:srgbClr val="0000C8"/>
                </a:solidFill>
                <a:latin typeface="Courier New" panose="02070309020205020404" pitchFamily="49" charset="0"/>
                <a:cs typeface="Courier New" panose="02070309020205020404" pitchFamily="49" charset="0"/>
              </a:rPr>
              <a:t>pickle.dump</a:t>
            </a:r>
            <a:r>
              <a:rPr lang="en-GB" sz="1800" dirty="0">
                <a:latin typeface="Courier New" panose="02070309020205020404" pitchFamily="49" charset="0"/>
                <a:cs typeface="Courier New" panose="02070309020205020404" pitchFamily="49" charset="0"/>
              </a:rPr>
              <a:t>(caps, </a:t>
            </a:r>
            <a:r>
              <a:rPr lang="en-GB" sz="1800" dirty="0" err="1">
                <a:latin typeface="Courier New" panose="02070309020205020404" pitchFamily="49" charset="0"/>
                <a:cs typeface="Courier New" panose="02070309020205020404" pitchFamily="49" charset="0"/>
              </a:rPr>
              <a:t>outp</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outp.close</a:t>
            </a:r>
            <a:r>
              <a:rPr lang="en-GB" sz="1800" dirty="0">
                <a:latin typeface="Courier New" panose="02070309020205020404" pitchFamily="49" charset="0"/>
                <a:cs typeface="Courier New" panose="02070309020205020404" pitchFamily="49" charset="0"/>
              </a:rPr>
              <a:t>()</a:t>
            </a:r>
          </a:p>
        </p:txBody>
      </p:sp>
      <p:sp>
        <p:nvSpPr>
          <p:cNvPr id="15365" name="Text Box 6"/>
          <p:cNvSpPr txBox="1">
            <a:spLocks noChangeArrowheads="1"/>
          </p:cNvSpPr>
          <p:nvPr/>
        </p:nvSpPr>
        <p:spPr bwMode="auto">
          <a:xfrm>
            <a:off x="861863" y="4576604"/>
            <a:ext cx="6801862" cy="135255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pickle</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inp</a:t>
            </a:r>
            <a:r>
              <a:rPr lang="en-GB" sz="1800" dirty="0">
                <a:latin typeface="Courier New" panose="02070309020205020404" pitchFamily="49" charset="0"/>
                <a:cs typeface="Courier New" panose="02070309020205020404" pitchFamily="49" charset="0"/>
              </a:rPr>
              <a:t> = open('</a:t>
            </a:r>
            <a:r>
              <a:rPr lang="en-GB" sz="1800" dirty="0" err="1">
                <a:latin typeface="Courier New" panose="02070309020205020404" pitchFamily="49" charset="0"/>
                <a:cs typeface="Courier New" panose="02070309020205020404" pitchFamily="49" charset="0"/>
              </a:rPr>
              <a:t>capitals.p</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r</a:t>
            </a:r>
            <a:r>
              <a:rPr lang="en-GB" sz="1800" b="1" dirty="0" err="1">
                <a:latin typeface="Courier New" panose="02070309020205020404" pitchFamily="49" charset="0"/>
                <a:cs typeface="Courier New" panose="02070309020205020404" pitchFamily="49" charset="0"/>
              </a:rPr>
              <a:t>b</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caps = </a:t>
            </a:r>
            <a:r>
              <a:rPr lang="en-GB" sz="1800" b="1" dirty="0" err="1">
                <a:solidFill>
                  <a:srgbClr val="0000C8"/>
                </a:solidFill>
                <a:latin typeface="Courier New" panose="02070309020205020404" pitchFamily="49" charset="0"/>
                <a:cs typeface="Courier New" panose="02070309020205020404" pitchFamily="49" charset="0"/>
              </a:rPr>
              <a:t>pickle.load</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inp</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inp.close</a:t>
            </a:r>
            <a:r>
              <a:rPr lang="en-GB" sz="1800"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p:txBody>
      </p:sp>
      <p:sp>
        <p:nvSpPr>
          <p:cNvPr id="15366" name="Text Box 7"/>
          <p:cNvSpPr txBox="1">
            <a:spLocks noChangeArrowheads="1"/>
          </p:cNvSpPr>
          <p:nvPr/>
        </p:nvSpPr>
        <p:spPr bwMode="auto">
          <a:xfrm>
            <a:off x="7214809" y="4169847"/>
            <a:ext cx="1690687"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Using 'b' to indicate binary</a:t>
            </a:r>
          </a:p>
        </p:txBody>
      </p:sp>
      <p:sp>
        <p:nvSpPr>
          <p:cNvPr id="15367" name="Line 8"/>
          <p:cNvSpPr>
            <a:spLocks noChangeShapeType="1"/>
          </p:cNvSpPr>
          <p:nvPr/>
        </p:nvSpPr>
        <p:spPr bwMode="auto">
          <a:xfrm flipH="1">
            <a:off x="5206084" y="4497895"/>
            <a:ext cx="1989667" cy="63201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5368" name="Line 9"/>
          <p:cNvSpPr>
            <a:spLocks noChangeShapeType="1"/>
          </p:cNvSpPr>
          <p:nvPr/>
        </p:nvSpPr>
        <p:spPr bwMode="auto">
          <a:xfrm flipH="1" flipV="1">
            <a:off x="5226965" y="3752667"/>
            <a:ext cx="1987844" cy="72053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Tree>
    <p:extLst>
      <p:ext uri="{BB962C8B-B14F-4D97-AF65-F5344CB8AC3E}">
        <p14:creationId xmlns:p14="http://schemas.microsoft.com/office/powerpoint/2010/main" val="170666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Pickle protocols</a:t>
            </a:r>
          </a:p>
        </p:txBody>
      </p:sp>
      <p:sp>
        <p:nvSpPr>
          <p:cNvPr id="16387" name="Rectangle 3"/>
          <p:cNvSpPr>
            <a:spLocks noGrp="1" noChangeArrowheads="1"/>
          </p:cNvSpPr>
          <p:nvPr>
            <p:ph idx="1"/>
          </p:nvPr>
        </p:nvSpPr>
        <p:spPr>
          <a:xfrm>
            <a:off x="341550" y="1185375"/>
            <a:ext cx="11516239" cy="5427695"/>
          </a:xfrm>
        </p:spPr>
        <p:txBody>
          <a:bodyPr>
            <a:normAutofit fontScale="92500" lnSpcReduction="20000"/>
          </a:bodyPr>
          <a:lstStyle/>
          <a:p>
            <a:r>
              <a:rPr lang="en-GB" sz="2200" b="1" dirty="0"/>
              <a:t>How would you like your data pickled?</a:t>
            </a:r>
          </a:p>
          <a:p>
            <a:pPr marL="457200" lvl="1" indent="-230400">
              <a:buFont typeface="Arial" panose="020B0604020202020204" pitchFamily="34" charset="0"/>
              <a:buChar char="•"/>
            </a:pPr>
            <a:r>
              <a:rPr lang="en-GB" sz="1900" dirty="0"/>
              <a:t>Currently 5 different protocols to choose from, </a:t>
            </a:r>
            <a:r>
              <a:rPr lang="en-GB" sz="1900" dirty="0" err="1"/>
              <a:t>pickle.protocol</a:t>
            </a:r>
            <a:r>
              <a:rPr lang="en-GB" sz="1900" dirty="0"/>
              <a:t>=n</a:t>
            </a:r>
          </a:p>
          <a:p>
            <a:pPr lvl="2">
              <a:buNone/>
            </a:pPr>
            <a:r>
              <a:rPr lang="en-GB" sz="1800" dirty="0"/>
              <a:t>		</a:t>
            </a:r>
            <a:r>
              <a:rPr lang="en-GB" sz="1900" dirty="0"/>
              <a:t>0  ASCII, backwards compatible with earlier versions of Python </a:t>
            </a:r>
          </a:p>
          <a:p>
            <a:pPr lvl="2">
              <a:buNone/>
            </a:pPr>
            <a:r>
              <a:rPr lang="en-GB" sz="1900" dirty="0"/>
              <a:t>		1   Binary format, also backwards compatible </a:t>
            </a:r>
          </a:p>
          <a:p>
            <a:pPr lvl="2">
              <a:buNone/>
            </a:pPr>
            <a:r>
              <a:rPr lang="en-GB" sz="1900" dirty="0"/>
              <a:t>		2  Added in Python 2.3.  Efficient pickling of classes</a:t>
            </a:r>
          </a:p>
          <a:p>
            <a:pPr lvl="2">
              <a:buNone/>
            </a:pPr>
            <a:r>
              <a:rPr lang="en-GB" sz="1900" dirty="0"/>
              <a:t>		3  Added in Python 3.0.  Not backward compatible  </a:t>
            </a:r>
          </a:p>
          <a:p>
            <a:pPr lvl="2">
              <a:buNone/>
            </a:pPr>
            <a:r>
              <a:rPr lang="en-GB" sz="1900" dirty="0"/>
              <a:t>		4  Added in Python 3.4.  Very large objects and more kinds of objects (default)</a:t>
            </a:r>
          </a:p>
          <a:p>
            <a:pPr lvl="2">
              <a:buNone/>
            </a:pPr>
            <a:r>
              <a:rPr lang="en-GB" sz="1900" dirty="0"/>
              <a:t>		5  Added in Python 3.8   Support for out-of-band data </a:t>
            </a:r>
          </a:p>
          <a:p>
            <a:pPr lvl="2">
              <a:buNone/>
            </a:pPr>
            <a:endParaRPr lang="en-GB" sz="1800" dirty="0"/>
          </a:p>
          <a:p>
            <a:r>
              <a:rPr lang="en-GB" sz="2200" b="1" dirty="0"/>
              <a:t>The pickle module has protocol attributes</a:t>
            </a:r>
          </a:p>
          <a:p>
            <a:pPr marL="457200" lvl="1" indent="-230400">
              <a:buFont typeface="Arial" panose="020B0604020202020204" pitchFamily="34" charset="0"/>
              <a:buChar char="•"/>
            </a:pPr>
            <a:r>
              <a:rPr lang="en-GB" sz="1900" dirty="0"/>
              <a:t>HIGHEST_PROTOCOL and DEFAULT_PROTOCOL</a:t>
            </a:r>
          </a:p>
          <a:p>
            <a:pPr marL="457200" lvl="1" indent="0">
              <a:buNone/>
            </a:pPr>
            <a:endParaRPr lang="en-GB" dirty="0"/>
          </a:p>
          <a:p>
            <a:pPr lvl="1"/>
            <a:endParaRPr lang="en-GB" dirty="0"/>
          </a:p>
          <a:p>
            <a:pPr lvl="1"/>
            <a:endParaRPr lang="en-GB" dirty="0"/>
          </a:p>
          <a:p>
            <a:pPr marL="457200" lvl="1" indent="0">
              <a:buNone/>
            </a:pPr>
            <a:endParaRPr lang="en-GB" dirty="0"/>
          </a:p>
          <a:p>
            <a:pPr marL="457200" lvl="1" indent="0">
              <a:buNone/>
            </a:pPr>
            <a:endParaRPr lang="en-GB" sz="800" dirty="0"/>
          </a:p>
          <a:p>
            <a:r>
              <a:rPr lang="en-GB" sz="2200" b="1" dirty="0"/>
              <a:t>None of these protocols are secure</a:t>
            </a:r>
          </a:p>
        </p:txBody>
      </p:sp>
      <p:sp>
        <p:nvSpPr>
          <p:cNvPr id="16388" name="Text Box 4"/>
          <p:cNvSpPr txBox="1">
            <a:spLocks noChangeArrowheads="1"/>
          </p:cNvSpPr>
          <p:nvPr/>
        </p:nvSpPr>
        <p:spPr bwMode="auto">
          <a:xfrm>
            <a:off x="822726" y="4545530"/>
            <a:ext cx="6878637" cy="135413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pickle</a:t>
            </a:r>
          </a:p>
          <a:p>
            <a:pPr>
              <a:spcBef>
                <a:spcPct val="0"/>
              </a:spcBef>
            </a:pPr>
            <a:endParaRPr lang="en-GB"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outp</a:t>
            </a:r>
            <a:r>
              <a:rPr lang="en-GB" sz="1800" dirty="0">
                <a:latin typeface="Courier New" panose="02070309020205020404" pitchFamily="49" charset="0"/>
                <a:cs typeface="Courier New" panose="02070309020205020404" pitchFamily="49" charset="0"/>
              </a:rPr>
              <a:t> = open('</a:t>
            </a:r>
            <a:r>
              <a:rPr lang="en-GB" sz="1800" dirty="0" err="1">
                <a:latin typeface="Courier New" panose="02070309020205020404" pitchFamily="49" charset="0"/>
                <a:cs typeface="Courier New" panose="02070309020205020404" pitchFamily="49" charset="0"/>
              </a:rPr>
              <a:t>capitals.p</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wb</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pickle.dump</a:t>
            </a:r>
            <a:r>
              <a:rPr lang="en-GB" sz="1800" dirty="0">
                <a:latin typeface="Courier New" panose="02070309020205020404" pitchFamily="49" charset="0"/>
                <a:cs typeface="Courier New" panose="02070309020205020404" pitchFamily="49" charset="0"/>
              </a:rPr>
              <a:t>(caps, </a:t>
            </a:r>
            <a:r>
              <a:rPr lang="en-GB" sz="1800" dirty="0" err="1">
                <a:latin typeface="Courier New" panose="02070309020205020404" pitchFamily="49" charset="0"/>
                <a:cs typeface="Courier New" panose="02070309020205020404" pitchFamily="49" charset="0"/>
              </a:rPr>
              <a:t>outp</a:t>
            </a:r>
            <a:r>
              <a:rPr lang="en-GB" sz="1800" dirty="0">
                <a:latin typeface="Courier New" panose="02070309020205020404" pitchFamily="49" charset="0"/>
                <a:cs typeface="Courier New" panose="02070309020205020404" pitchFamily="49" charset="0"/>
              </a:rPr>
              <a:t>, </a:t>
            </a:r>
            <a:r>
              <a:rPr lang="en-GB" sz="1800" b="1" dirty="0" err="1">
                <a:solidFill>
                  <a:srgbClr val="0000C8"/>
                </a:solidFill>
                <a:latin typeface="Courier New" panose="02070309020205020404" pitchFamily="49" charset="0"/>
                <a:cs typeface="Courier New" panose="02070309020205020404" pitchFamily="49" charset="0"/>
              </a:rPr>
              <a:t>pickle.HIGHEST_PROTOCOL</a:t>
            </a: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outp.close</a:t>
            </a:r>
            <a:r>
              <a:rPr lang="en-GB" sz="1800" dirty="0">
                <a:latin typeface="Courier New" panose="02070309020205020404" pitchFamily="49" charset="0"/>
                <a:cs typeface="Courier New" panose="02070309020205020404" pitchFamily="49" charset="0"/>
              </a:rPr>
              <a:t>()</a:t>
            </a:r>
          </a:p>
        </p:txBody>
      </p:sp>
      <p:pic>
        <p:nvPicPr>
          <p:cNvPr id="5" name="Picture 4">
            <a:extLst>
              <a:ext uri="{FF2B5EF4-FFF2-40B4-BE49-F238E27FC236}">
                <a16:creationId xmlns:a16="http://schemas.microsoft.com/office/drawing/2014/main" id="{8461A161-8FB7-CA6C-C8DA-F44C8BC58332}"/>
              </a:ext>
            </a:extLst>
          </p:cNvPr>
          <p:cNvPicPr>
            <a:picLocks noChangeAspect="1"/>
          </p:cNvPicPr>
          <p:nvPr/>
        </p:nvPicPr>
        <p:blipFill>
          <a:blip r:embed="rId3"/>
          <a:stretch>
            <a:fillRect/>
          </a:stretch>
        </p:blipFill>
        <p:spPr>
          <a:xfrm>
            <a:off x="10558411" y="1"/>
            <a:ext cx="1633590" cy="6858000"/>
          </a:xfrm>
          <a:prstGeom prst="rect">
            <a:avLst/>
          </a:prstGeom>
        </p:spPr>
      </p:pic>
    </p:spTree>
    <p:extLst>
      <p:ext uri="{BB962C8B-B14F-4D97-AF65-F5344CB8AC3E}">
        <p14:creationId xmlns:p14="http://schemas.microsoft.com/office/powerpoint/2010/main" val="400224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dirty="0"/>
              <a:t>Build some shelves</a:t>
            </a:r>
          </a:p>
        </p:txBody>
      </p:sp>
      <p:sp>
        <p:nvSpPr>
          <p:cNvPr id="17411" name="Rectangle 3"/>
          <p:cNvSpPr>
            <a:spLocks noGrp="1" noChangeArrowheads="1"/>
          </p:cNvSpPr>
          <p:nvPr>
            <p:ph idx="1"/>
          </p:nvPr>
        </p:nvSpPr>
        <p:spPr/>
        <p:txBody>
          <a:bodyPr/>
          <a:lstStyle/>
          <a:p>
            <a:r>
              <a:rPr lang="en-GB" b="1" dirty="0"/>
              <a:t>We often wish to dump keyed structures</a:t>
            </a:r>
          </a:p>
          <a:p>
            <a:r>
              <a:rPr lang="en-GB" b="1" dirty="0"/>
              <a:t>A </a:t>
            </a:r>
            <a:r>
              <a:rPr lang="en-GB" b="1" dirty="0">
                <a:solidFill>
                  <a:srgbClr val="0000C8"/>
                </a:solidFill>
              </a:rPr>
              <a:t>shelve</a:t>
            </a:r>
            <a:r>
              <a:rPr lang="en-GB" b="1" dirty="0"/>
              <a:t> is a keyed pickle dumped to a database</a:t>
            </a:r>
          </a:p>
          <a:p>
            <a:pPr marL="457200" lvl="1" indent="-230400">
              <a:buFont typeface="Arial" panose="020B0604020202020204" pitchFamily="34" charset="0"/>
              <a:buChar char="•"/>
            </a:pPr>
            <a:r>
              <a:rPr lang="en-GB" sz="1800" dirty="0"/>
              <a:t>Looks just like an ordinary dictionary</a:t>
            </a:r>
          </a:p>
          <a:p>
            <a:pPr marL="457200" lvl="1" indent="-230400">
              <a:buFont typeface="Arial" panose="020B0604020202020204" pitchFamily="34" charset="0"/>
              <a:buChar char="•"/>
            </a:pPr>
            <a:r>
              <a:rPr lang="en-GB" sz="1800" dirty="0"/>
              <a:t>Uses a simple bundled database system, usually </a:t>
            </a:r>
            <a:r>
              <a:rPr lang="en-GB" sz="1800" b="0" dirty="0" err="1">
                <a:solidFill>
                  <a:srgbClr val="0000C8"/>
                </a:solidFill>
              </a:rPr>
              <a:t>dbm</a:t>
            </a:r>
            <a:endParaRPr lang="en-GB" sz="1800" b="0" dirty="0">
              <a:solidFill>
                <a:srgbClr val="0000C8"/>
              </a:solidFill>
            </a:endParaRPr>
          </a:p>
          <a:p>
            <a:pPr marL="457200" lvl="1" indent="-230400">
              <a:buFont typeface="Arial" panose="020B0604020202020204" pitchFamily="34" charset="0"/>
              <a:buChar char="•"/>
            </a:pPr>
            <a:r>
              <a:rPr lang="en-GB" sz="1800" dirty="0"/>
              <a:t>You only need methods:</a:t>
            </a:r>
            <a:r>
              <a:rPr lang="en-GB" sz="1800" b="0" dirty="0">
                <a:solidFill>
                  <a:srgbClr val="0000C8"/>
                </a:solidFill>
              </a:rPr>
              <a:t> </a:t>
            </a:r>
            <a:r>
              <a:rPr lang="en-GB" sz="1800" b="0" dirty="0">
                <a:latin typeface="Courier New" panose="02070309020205020404" pitchFamily="49" charset="0"/>
                <a:cs typeface="Courier New" panose="02070309020205020404" pitchFamily="49" charset="0"/>
              </a:rPr>
              <a:t>open()</a:t>
            </a:r>
            <a:r>
              <a:rPr lang="en-GB" sz="1800" b="0" dirty="0"/>
              <a:t>, </a:t>
            </a:r>
            <a:r>
              <a:rPr lang="en-GB" sz="1800" b="0" dirty="0">
                <a:latin typeface="Courier New" panose="02070309020205020404" pitchFamily="49" charset="0"/>
                <a:cs typeface="Courier New" panose="02070309020205020404" pitchFamily="49" charset="0"/>
              </a:rPr>
              <a:t>sync()</a:t>
            </a:r>
            <a:r>
              <a:rPr lang="en-GB" sz="1800" b="0" dirty="0">
                <a:latin typeface="+mn-lt"/>
              </a:rPr>
              <a:t>, </a:t>
            </a:r>
            <a:r>
              <a:rPr lang="en-GB" sz="1800" b="0" dirty="0">
                <a:latin typeface="Courier New" panose="02070309020205020404" pitchFamily="49" charset="0"/>
                <a:cs typeface="Courier New" panose="02070309020205020404" pitchFamily="49" charset="0"/>
              </a:rPr>
              <a:t>close()</a:t>
            </a:r>
          </a:p>
        </p:txBody>
      </p:sp>
      <p:sp>
        <p:nvSpPr>
          <p:cNvPr id="17412" name="Text Box 4"/>
          <p:cNvSpPr txBox="1">
            <a:spLocks noChangeArrowheads="1"/>
          </p:cNvSpPr>
          <p:nvPr/>
        </p:nvSpPr>
        <p:spPr bwMode="auto">
          <a:xfrm>
            <a:off x="797499" y="3365836"/>
            <a:ext cx="6294438" cy="147478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shelve</a:t>
            </a:r>
          </a:p>
          <a:p>
            <a:pPr>
              <a:spcBef>
                <a:spcPct val="0"/>
              </a:spcBef>
            </a:pPr>
            <a:r>
              <a:rPr lang="en-GB" sz="1800" dirty="0" err="1">
                <a:latin typeface="Courier New" panose="02070309020205020404" pitchFamily="49" charset="0"/>
                <a:cs typeface="Courier New" panose="02070309020205020404" pitchFamily="49" charset="0"/>
              </a:rPr>
              <a:t>db</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shelve.open</a:t>
            </a:r>
            <a:r>
              <a:rPr lang="en-GB" sz="1800" dirty="0">
                <a:latin typeface="Courier New" panose="02070309020205020404" pitchFamily="49" charset="0"/>
                <a:cs typeface="Courier New" panose="02070309020205020404" pitchFamily="49" charset="0"/>
              </a:rPr>
              <a:t>('capitals')</a:t>
            </a:r>
          </a:p>
          <a:p>
            <a:pPr>
              <a:spcBef>
                <a:spcPct val="0"/>
              </a:spcBef>
            </a:pPr>
            <a:r>
              <a:rPr lang="en-GB" sz="1800" dirty="0" err="1">
                <a:latin typeface="Courier New" panose="02070309020205020404" pitchFamily="49" charset="0"/>
                <a:cs typeface="Courier New" panose="02070309020205020404" pitchFamily="49" charset="0"/>
              </a:rPr>
              <a:t>db</a:t>
            </a:r>
            <a:r>
              <a:rPr lang="en-GB" sz="1800" dirty="0">
                <a:latin typeface="Courier New" panose="02070309020205020404" pitchFamily="49" charset="0"/>
                <a:cs typeface="Courier New" panose="02070309020205020404" pitchFamily="49" charset="0"/>
              </a:rPr>
              <a:t>['UK'] = 'London'</a:t>
            </a:r>
          </a:p>
          <a:p>
            <a:pPr>
              <a:spcBef>
                <a:spcPct val="0"/>
              </a:spcBef>
            </a:pPr>
            <a:r>
              <a:rPr lang="en-GB" sz="1800" dirty="0">
                <a:latin typeface="Courier New" panose="02070309020205020404" pitchFamily="49" charset="0"/>
                <a:cs typeface="Courier New" panose="02070309020205020404" pitchFamily="49" charset="0"/>
              </a:rPr>
              <a:t>...</a:t>
            </a:r>
          </a:p>
          <a:p>
            <a:pPr>
              <a:spcBef>
                <a:spcPct val="0"/>
              </a:spcBef>
            </a:pPr>
            <a:r>
              <a:rPr lang="en-GB" sz="1800" dirty="0" err="1">
                <a:latin typeface="Courier New" panose="02070309020205020404" pitchFamily="49" charset="0"/>
                <a:cs typeface="Courier New" panose="02070309020205020404" pitchFamily="49" charset="0"/>
              </a:rPr>
              <a:t>db.close</a:t>
            </a:r>
            <a:r>
              <a:rPr lang="en-GB" sz="1800" dirty="0">
                <a:latin typeface="Courier New" panose="02070309020205020404" pitchFamily="49" charset="0"/>
                <a:cs typeface="Courier New" panose="02070309020205020404" pitchFamily="49" charset="0"/>
              </a:rPr>
              <a:t>()</a:t>
            </a:r>
          </a:p>
        </p:txBody>
      </p:sp>
      <p:sp>
        <p:nvSpPr>
          <p:cNvPr id="17413" name="Text Box 5"/>
          <p:cNvSpPr txBox="1">
            <a:spLocks noChangeArrowheads="1"/>
          </p:cNvSpPr>
          <p:nvPr/>
        </p:nvSpPr>
        <p:spPr bwMode="auto">
          <a:xfrm>
            <a:off x="797500" y="5250330"/>
            <a:ext cx="6294437" cy="92551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db</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shelve.open</a:t>
            </a:r>
            <a:r>
              <a:rPr lang="en-GB" sz="1800" dirty="0">
                <a:latin typeface="Courier New" panose="02070309020205020404" pitchFamily="49" charset="0"/>
                <a:cs typeface="Courier New" panose="02070309020205020404" pitchFamily="49" charset="0"/>
              </a:rPr>
              <a:t>('capitals')</a:t>
            </a:r>
          </a:p>
          <a:p>
            <a:pPr>
              <a:spcBef>
                <a:spcPct val="0"/>
              </a:spcBef>
            </a:pPr>
            <a:r>
              <a:rPr lang="en-GB" sz="1800" dirty="0">
                <a:latin typeface="Courier New" panose="02070309020205020404" pitchFamily="49" charset="0"/>
                <a:cs typeface="Courier New" panose="02070309020205020404" pitchFamily="49" charset="0"/>
              </a:rPr>
              <a:t>print(</a:t>
            </a:r>
            <a:r>
              <a:rPr lang="en-GB" sz="1800" dirty="0" err="1">
                <a:latin typeface="Courier New" panose="02070309020205020404" pitchFamily="49" charset="0"/>
                <a:cs typeface="Courier New" panose="02070309020205020404" pitchFamily="49" charset="0"/>
              </a:rPr>
              <a:t>db</a:t>
            </a:r>
            <a:r>
              <a:rPr lang="en-GB" sz="1800" dirty="0">
                <a:latin typeface="Courier New" panose="02070309020205020404" pitchFamily="49" charset="0"/>
                <a:cs typeface="Courier New" panose="02070309020205020404" pitchFamily="49" charset="0"/>
              </a:rPr>
              <a:t>['UK'])</a:t>
            </a:r>
          </a:p>
          <a:p>
            <a:pPr>
              <a:spcBef>
                <a:spcPct val="0"/>
              </a:spcBef>
            </a:pPr>
            <a:r>
              <a:rPr lang="en-GB" sz="1800" dirty="0" err="1">
                <a:latin typeface="Courier New" panose="02070309020205020404" pitchFamily="49" charset="0"/>
                <a:cs typeface="Courier New" panose="02070309020205020404" pitchFamily="49" charset="0"/>
              </a:rPr>
              <a:t>db.close</a:t>
            </a:r>
            <a:r>
              <a:rPr lang="en-GB" sz="1800" dirty="0">
                <a:latin typeface="Courier New" panose="02070309020205020404" pitchFamily="49" charset="0"/>
                <a:cs typeface="Courier New" panose="02070309020205020404" pitchFamily="49" charset="0"/>
              </a:rPr>
              <a:t>()</a:t>
            </a:r>
          </a:p>
        </p:txBody>
      </p:sp>
      <p:sp>
        <p:nvSpPr>
          <p:cNvPr id="17414" name="Text Box 6"/>
          <p:cNvSpPr txBox="1">
            <a:spLocks noChangeArrowheads="1"/>
          </p:cNvSpPr>
          <p:nvPr/>
        </p:nvSpPr>
        <p:spPr bwMode="auto">
          <a:xfrm>
            <a:off x="2502398" y="4467716"/>
            <a:ext cx="3884291"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cs typeface="Courier New" panose="02070309020205020404" pitchFamily="49" charset="0"/>
              </a:rPr>
              <a:t>close()</a:t>
            </a:r>
            <a:r>
              <a:rPr lang="en-GB" sz="1600" dirty="0"/>
              <a:t> does a </a:t>
            </a:r>
            <a:r>
              <a:rPr lang="en-GB" sz="1600" dirty="0">
                <a:latin typeface="Courier New" panose="02070309020205020404" pitchFamily="49" charset="0"/>
              </a:rPr>
              <a:t>sync()-</a:t>
            </a:r>
            <a:r>
              <a:rPr lang="en-GB" sz="1600" dirty="0"/>
              <a:t> like a commit</a:t>
            </a:r>
          </a:p>
        </p:txBody>
      </p:sp>
      <p:pic>
        <p:nvPicPr>
          <p:cNvPr id="19" name="Picture 18">
            <a:extLst>
              <a:ext uri="{FF2B5EF4-FFF2-40B4-BE49-F238E27FC236}">
                <a16:creationId xmlns:a16="http://schemas.microsoft.com/office/drawing/2014/main" id="{A4F6A57B-9F29-43F0-1C3C-47AFF6975128}"/>
              </a:ext>
            </a:extLst>
          </p:cNvPr>
          <p:cNvPicPr>
            <a:picLocks noChangeAspect="1"/>
          </p:cNvPicPr>
          <p:nvPr/>
        </p:nvPicPr>
        <p:blipFill>
          <a:blip r:embed="rId3"/>
          <a:stretch>
            <a:fillRect/>
          </a:stretch>
        </p:blipFill>
        <p:spPr>
          <a:xfrm>
            <a:off x="10626673" y="0"/>
            <a:ext cx="1565327" cy="6891198"/>
          </a:xfrm>
          <a:prstGeom prst="rect">
            <a:avLst/>
          </a:prstGeom>
        </p:spPr>
      </p:pic>
    </p:spTree>
    <p:extLst>
      <p:ext uri="{BB962C8B-B14F-4D97-AF65-F5344CB8AC3E}">
        <p14:creationId xmlns:p14="http://schemas.microsoft.com/office/powerpoint/2010/main" val="40246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dirty="0"/>
              <a:t>Compression</a:t>
            </a:r>
          </a:p>
        </p:txBody>
      </p:sp>
      <p:sp>
        <p:nvSpPr>
          <p:cNvPr id="18435" name="Rectangle 3"/>
          <p:cNvSpPr>
            <a:spLocks noGrp="1" noChangeArrowheads="1"/>
          </p:cNvSpPr>
          <p:nvPr>
            <p:ph idx="1"/>
          </p:nvPr>
        </p:nvSpPr>
        <p:spPr>
          <a:xfrm>
            <a:off x="341272" y="1368255"/>
            <a:ext cx="11516239" cy="5391773"/>
          </a:xfrm>
        </p:spPr>
        <p:txBody>
          <a:bodyPr/>
          <a:lstStyle/>
          <a:p>
            <a:r>
              <a:rPr lang="en-GB" b="1" dirty="0"/>
              <a:t>The standard library includes several modules to compress files </a:t>
            </a:r>
          </a:p>
          <a:p>
            <a:pPr marL="457200" lvl="1" indent="-230400">
              <a:buFont typeface="Arial" panose="020B0604020202020204" pitchFamily="34" charset="0"/>
              <a:buChar char="•"/>
            </a:pPr>
            <a:r>
              <a:rPr lang="en-GB" sz="1800" dirty="0"/>
              <a:t>One popular module is </a:t>
            </a:r>
            <a:r>
              <a:rPr lang="en-GB" sz="1800" dirty="0" err="1"/>
              <a:t>gzip</a:t>
            </a:r>
            <a:r>
              <a:rPr lang="en-GB" sz="1800" dirty="0"/>
              <a:t> which provides its own open() function.</a:t>
            </a:r>
          </a:p>
          <a:p>
            <a:pPr marL="457200" lvl="1" indent="-230400">
              <a:buFont typeface="Arial" panose="020B0604020202020204" pitchFamily="34" charset="0"/>
              <a:buChar char="•"/>
            </a:pPr>
            <a:r>
              <a:rPr lang="en-GB" sz="1800" dirty="0"/>
              <a:t>Then call the usual methods on the file handle</a:t>
            </a:r>
          </a:p>
          <a:p>
            <a:pPr marL="457200" lvl="1" indent="-230400">
              <a:buFont typeface="Arial" panose="020B0604020202020204" pitchFamily="34" charset="0"/>
              <a:buChar char="•"/>
            </a:pPr>
            <a:r>
              <a:rPr lang="en-GB" sz="1800" dirty="0"/>
              <a:t>Often used with pickles</a:t>
            </a:r>
          </a:p>
        </p:txBody>
      </p:sp>
      <p:sp>
        <p:nvSpPr>
          <p:cNvPr id="18436" name="Text Box 4"/>
          <p:cNvSpPr txBox="1">
            <a:spLocks noChangeArrowheads="1"/>
          </p:cNvSpPr>
          <p:nvPr/>
        </p:nvSpPr>
        <p:spPr bwMode="auto">
          <a:xfrm>
            <a:off x="753387" y="2970334"/>
            <a:ext cx="5091830" cy="156966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import pickle</a:t>
            </a:r>
          </a:p>
          <a:p>
            <a:pPr>
              <a:spcBef>
                <a:spcPct val="0"/>
              </a:spcBef>
            </a:pPr>
            <a:r>
              <a:rPr lang="en-GB" sz="1600" dirty="0">
                <a:latin typeface="Courier New" panose="02070309020205020404" pitchFamily="49" charset="0"/>
                <a:cs typeface="Courier New" panose="02070309020205020404" pitchFamily="49" charset="0"/>
              </a:rPr>
              <a:t>import </a:t>
            </a:r>
            <a:r>
              <a:rPr lang="en-GB" sz="1600" dirty="0" err="1">
                <a:latin typeface="Courier New" panose="02070309020205020404" pitchFamily="49" charset="0"/>
                <a:cs typeface="Courier New" panose="02070309020205020404" pitchFamily="49" charset="0"/>
              </a:rPr>
              <a:t>gzip</a:t>
            </a:r>
            <a:endParaRPr lang="en-GB" sz="1600" dirty="0">
              <a:latin typeface="Courier New" panose="02070309020205020404" pitchFamily="49" charset="0"/>
              <a:cs typeface="Courier New" panose="02070309020205020404" pitchFamily="49" charset="0"/>
            </a:endParaRP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600" dirty="0" err="1">
                <a:latin typeface="Courier New" panose="02070309020205020404" pitchFamily="49" charset="0"/>
                <a:cs typeface="Courier New" panose="02070309020205020404" pitchFamily="49" charset="0"/>
              </a:rPr>
              <a:t>f_outp</a:t>
            </a:r>
            <a:r>
              <a:rPr lang="en-GB" sz="1600" dirty="0">
                <a:latin typeface="Courier New" panose="02070309020205020404" pitchFamily="49" charset="0"/>
                <a:cs typeface="Courier New" panose="02070309020205020404" pitchFamily="49" charset="0"/>
              </a:rPr>
              <a:t> = </a:t>
            </a:r>
            <a:r>
              <a:rPr lang="en-GB" sz="1600" b="1" dirty="0" err="1">
                <a:solidFill>
                  <a:srgbClr val="0000C8"/>
                </a:solidFill>
                <a:latin typeface="Courier New" panose="02070309020205020404" pitchFamily="49" charset="0"/>
                <a:cs typeface="Courier New" panose="02070309020205020404" pitchFamily="49" charset="0"/>
              </a:rPr>
              <a:t>gzip.open</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capitals.pgz</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wb</a:t>
            </a:r>
            <a:r>
              <a:rPr lang="en-GB" sz="1600" dirty="0">
                <a:latin typeface="Courier New" panose="02070309020205020404" pitchFamily="49" charset="0"/>
                <a:cs typeface="Courier New" panose="02070309020205020404" pitchFamily="49" charset="0"/>
              </a:rPr>
              <a:t>')</a:t>
            </a:r>
          </a:p>
          <a:p>
            <a:pPr>
              <a:spcBef>
                <a:spcPct val="0"/>
              </a:spcBef>
            </a:pPr>
            <a:r>
              <a:rPr lang="en-GB" sz="1600" dirty="0" err="1">
                <a:latin typeface="Courier New" panose="02070309020205020404" pitchFamily="49" charset="0"/>
                <a:cs typeface="Courier New" panose="02070309020205020404" pitchFamily="49" charset="0"/>
              </a:rPr>
              <a:t>pickle.dump</a:t>
            </a:r>
            <a:r>
              <a:rPr lang="en-GB" sz="1600" dirty="0">
                <a:latin typeface="Courier New" panose="02070309020205020404" pitchFamily="49" charset="0"/>
                <a:cs typeface="Courier New" panose="02070309020205020404" pitchFamily="49" charset="0"/>
              </a:rPr>
              <a:t>(caps, </a:t>
            </a:r>
            <a:r>
              <a:rPr lang="en-GB" sz="1600" dirty="0" err="1">
                <a:latin typeface="Courier New" panose="02070309020205020404" pitchFamily="49" charset="0"/>
                <a:cs typeface="Courier New" panose="02070309020205020404" pitchFamily="49" charset="0"/>
              </a:rPr>
              <a:t>f_outp</a:t>
            </a:r>
            <a:r>
              <a:rPr lang="en-GB" sz="1600" dirty="0">
                <a:latin typeface="Courier New" panose="02070309020205020404" pitchFamily="49" charset="0"/>
                <a:cs typeface="Courier New" panose="02070309020205020404" pitchFamily="49" charset="0"/>
              </a:rPr>
              <a:t>)</a:t>
            </a:r>
          </a:p>
          <a:p>
            <a:pPr>
              <a:spcBef>
                <a:spcPct val="0"/>
              </a:spcBef>
            </a:pPr>
            <a:r>
              <a:rPr lang="en-GB" sz="1600" dirty="0" err="1">
                <a:latin typeface="Courier New" panose="02070309020205020404" pitchFamily="49" charset="0"/>
                <a:cs typeface="Courier New" panose="02070309020205020404" pitchFamily="49" charset="0"/>
              </a:rPr>
              <a:t>f_outp.close</a:t>
            </a:r>
            <a:r>
              <a:rPr lang="en-GB" sz="1600" dirty="0">
                <a:latin typeface="Courier New" panose="02070309020205020404" pitchFamily="49" charset="0"/>
                <a:cs typeface="Courier New" panose="02070309020205020404" pitchFamily="49" charset="0"/>
              </a:rPr>
              <a:t>()</a:t>
            </a:r>
          </a:p>
        </p:txBody>
      </p:sp>
      <p:sp>
        <p:nvSpPr>
          <p:cNvPr id="18437" name="Text Box 5"/>
          <p:cNvSpPr txBox="1">
            <a:spLocks noChangeArrowheads="1"/>
          </p:cNvSpPr>
          <p:nvPr/>
        </p:nvSpPr>
        <p:spPr bwMode="auto">
          <a:xfrm>
            <a:off x="753387" y="4891258"/>
            <a:ext cx="5091830" cy="1631216"/>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import pickle</a:t>
            </a:r>
          </a:p>
          <a:p>
            <a:pPr>
              <a:spcBef>
                <a:spcPct val="0"/>
              </a:spcBef>
            </a:pPr>
            <a:r>
              <a:rPr lang="en-GB" sz="1600" dirty="0">
                <a:latin typeface="Courier New" panose="02070309020205020404" pitchFamily="49" charset="0"/>
                <a:cs typeface="Courier New" panose="02070309020205020404" pitchFamily="49" charset="0"/>
              </a:rPr>
              <a:t>import </a:t>
            </a:r>
            <a:r>
              <a:rPr lang="en-GB" sz="1600" dirty="0" err="1">
                <a:latin typeface="Courier New" panose="02070309020205020404" pitchFamily="49" charset="0"/>
                <a:cs typeface="Courier New" panose="02070309020205020404" pitchFamily="49" charset="0"/>
              </a:rPr>
              <a:t>gzip</a:t>
            </a:r>
            <a:endParaRPr lang="en-GB" sz="1600" dirty="0">
              <a:latin typeface="Courier New" panose="02070309020205020404" pitchFamily="49" charset="0"/>
              <a:cs typeface="Courier New" panose="02070309020205020404" pitchFamily="49" charset="0"/>
            </a:endParaRPr>
          </a:p>
          <a:p>
            <a:pPr>
              <a:spcBef>
                <a:spcPct val="0"/>
              </a:spcBef>
            </a:pPr>
            <a:endParaRPr lang="en-GB" sz="1600" dirty="0">
              <a:latin typeface="Courier New" panose="02070309020205020404" pitchFamily="49" charset="0"/>
              <a:cs typeface="Courier New" panose="02070309020205020404" pitchFamily="49" charset="0"/>
            </a:endParaRPr>
          </a:p>
          <a:p>
            <a:pPr>
              <a:spcBef>
                <a:spcPct val="0"/>
              </a:spcBef>
            </a:pPr>
            <a:r>
              <a:rPr lang="en-GB" sz="1600" dirty="0" err="1">
                <a:latin typeface="Courier New" panose="02070309020205020404" pitchFamily="49" charset="0"/>
                <a:cs typeface="Courier New" panose="02070309020205020404" pitchFamily="49" charset="0"/>
              </a:rPr>
              <a:t>f_inp</a:t>
            </a:r>
            <a:r>
              <a:rPr lang="en-GB" sz="1600" dirty="0">
                <a:latin typeface="Courier New" panose="02070309020205020404" pitchFamily="49" charset="0"/>
                <a:cs typeface="Courier New" panose="02070309020205020404" pitchFamily="49" charset="0"/>
              </a:rPr>
              <a:t> = </a:t>
            </a:r>
            <a:r>
              <a:rPr lang="en-GB" sz="1600" b="1" dirty="0" err="1">
                <a:solidFill>
                  <a:srgbClr val="0000C8"/>
                </a:solidFill>
                <a:latin typeface="Courier New" panose="02070309020205020404" pitchFamily="49" charset="0"/>
                <a:cs typeface="Courier New" panose="02070309020205020404" pitchFamily="49" charset="0"/>
              </a:rPr>
              <a:t>gzip.open</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capitals.pgz</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rb</a:t>
            </a:r>
            <a:r>
              <a:rPr lang="en-GB" sz="1600" dirty="0">
                <a:latin typeface="Courier New" panose="02070309020205020404" pitchFamily="49" charset="0"/>
                <a:cs typeface="Courier New" panose="02070309020205020404" pitchFamily="49" charset="0"/>
              </a:rPr>
              <a:t>')</a:t>
            </a:r>
          </a:p>
          <a:p>
            <a:pPr>
              <a:spcBef>
                <a:spcPct val="0"/>
              </a:spcBef>
            </a:pPr>
            <a:r>
              <a:rPr lang="en-GB" sz="1600" dirty="0">
                <a:latin typeface="Courier New" panose="02070309020205020404" pitchFamily="49" charset="0"/>
                <a:cs typeface="Courier New" panose="02070309020205020404" pitchFamily="49" charset="0"/>
              </a:rPr>
              <a:t>caps = </a:t>
            </a:r>
            <a:r>
              <a:rPr lang="en-GB" sz="1600" dirty="0" err="1">
                <a:latin typeface="Courier New" panose="02070309020205020404" pitchFamily="49" charset="0"/>
                <a:cs typeface="Courier New" panose="02070309020205020404" pitchFamily="49" charset="0"/>
              </a:rPr>
              <a:t>pickle.load</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f_inp</a:t>
            </a:r>
            <a:r>
              <a:rPr lang="en-GB" sz="1600" dirty="0">
                <a:latin typeface="Courier New" panose="02070309020205020404" pitchFamily="49" charset="0"/>
                <a:cs typeface="Courier New" panose="02070309020205020404" pitchFamily="49" charset="0"/>
              </a:rPr>
              <a:t>)</a:t>
            </a:r>
          </a:p>
          <a:p>
            <a:pPr>
              <a:spcBef>
                <a:spcPct val="0"/>
              </a:spcBef>
            </a:pPr>
            <a:r>
              <a:rPr lang="en-GB" sz="1600" dirty="0" err="1">
                <a:latin typeface="Courier New" panose="02070309020205020404" pitchFamily="49" charset="0"/>
                <a:cs typeface="Courier New" panose="02070309020205020404" pitchFamily="49" charset="0"/>
              </a:rPr>
              <a:t>f_inp.close</a:t>
            </a:r>
            <a:r>
              <a:rPr lang="en-GB" sz="1600" dirty="0">
                <a:latin typeface="Courier New" panose="02070309020205020404" pitchFamily="49" charset="0"/>
                <a:cs typeface="Courier New" panose="02070309020205020404" pitchFamily="49" charset="0"/>
              </a:rPr>
              <a:t>()</a:t>
            </a:r>
          </a:p>
        </p:txBody>
      </p:sp>
      <p:pic>
        <p:nvPicPr>
          <p:cNvPr id="11" name="Picture 10">
            <a:extLst>
              <a:ext uri="{FF2B5EF4-FFF2-40B4-BE49-F238E27FC236}">
                <a16:creationId xmlns:a16="http://schemas.microsoft.com/office/drawing/2014/main" id="{F30828AE-85C3-AC53-7675-02CBD36AEECB}"/>
              </a:ext>
            </a:extLst>
          </p:cNvPr>
          <p:cNvPicPr>
            <a:picLocks noChangeAspect="1"/>
          </p:cNvPicPr>
          <p:nvPr/>
        </p:nvPicPr>
        <p:blipFill>
          <a:blip r:embed="rId3"/>
          <a:stretch>
            <a:fillRect/>
          </a:stretch>
        </p:blipFill>
        <p:spPr>
          <a:xfrm>
            <a:off x="6257332" y="3428999"/>
            <a:ext cx="5353050" cy="2581275"/>
          </a:xfrm>
          <a:prstGeom prst="rect">
            <a:avLst/>
          </a:prstGeom>
        </p:spPr>
      </p:pic>
    </p:spTree>
    <p:extLst>
      <p:ext uri="{BB962C8B-B14F-4D97-AF65-F5344CB8AC3E}">
        <p14:creationId xmlns:p14="http://schemas.microsoft.com/office/powerpoint/2010/main" val="256492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0"/>
          </p:nvPr>
        </p:nvSpPr>
        <p:spPr/>
        <p:txBody>
          <a:bodyPr>
            <a:normAutofit/>
          </a:bodyPr>
          <a:lstStyle/>
          <a:p>
            <a:pPr>
              <a:lnSpc>
                <a:spcPct val="110000"/>
              </a:lnSpc>
            </a:pPr>
            <a:r>
              <a:rPr lang="en-GB" dirty="0"/>
              <a:t>Data storage and file handling</a:t>
            </a:r>
            <a:endParaRPr lang="en-GB" sz="1800" dirty="0"/>
          </a:p>
        </p:txBody>
      </p:sp>
      <p:sp>
        <p:nvSpPr>
          <p:cNvPr id="2" name="Text Placeholder 1">
            <a:extLst>
              <a:ext uri="{FF2B5EF4-FFF2-40B4-BE49-F238E27FC236}">
                <a16:creationId xmlns:a16="http://schemas.microsoft.com/office/drawing/2014/main" id="{DE5BDBA9-B131-4317-854C-13CCD88A4A6D}"/>
              </a:ext>
            </a:extLst>
          </p:cNvPr>
          <p:cNvSpPr>
            <a:spLocks noGrp="1"/>
          </p:cNvSpPr>
          <p:nvPr>
            <p:ph type="body" sz="quarter" idx="15"/>
          </p:nvPr>
        </p:nvSpPr>
        <p:spPr/>
        <p:txBody>
          <a:bodyPr/>
          <a:lstStyle/>
          <a:p>
            <a:pPr>
              <a:lnSpc>
                <a:spcPct val="110000"/>
              </a:lnSpc>
            </a:pPr>
            <a:r>
              <a:rPr lang="en-GB" b="1" dirty="0"/>
              <a:t>Contents</a:t>
            </a:r>
          </a:p>
          <a:p>
            <a:pPr lvl="1"/>
            <a:r>
              <a:rPr lang="en-GB" dirty="0"/>
              <a:t>File objects</a:t>
            </a:r>
          </a:p>
          <a:p>
            <a:pPr lvl="1"/>
            <a:r>
              <a:rPr lang="en-GB" dirty="0"/>
              <a:t>Reading files</a:t>
            </a:r>
          </a:p>
          <a:p>
            <a:pPr lvl="1"/>
            <a:r>
              <a:rPr lang="en-GB" dirty="0"/>
              <a:t>Writing files</a:t>
            </a:r>
          </a:p>
          <a:p>
            <a:pPr lvl="1"/>
            <a:r>
              <a:rPr lang="en-GB" dirty="0"/>
              <a:t>Standard streams</a:t>
            </a:r>
          </a:p>
          <a:p>
            <a:pPr lvl="1"/>
            <a:r>
              <a:rPr lang="en-GB" dirty="0"/>
              <a:t>More tricks</a:t>
            </a:r>
          </a:p>
          <a:p>
            <a:pPr lvl="1"/>
            <a:r>
              <a:rPr lang="en-GB" dirty="0"/>
              <a:t>Random access</a:t>
            </a:r>
          </a:p>
          <a:p>
            <a:pPr lvl="1"/>
            <a:r>
              <a:rPr lang="en-GB" dirty="0"/>
              <a:t>Pickles</a:t>
            </a:r>
          </a:p>
          <a:p>
            <a:pPr lvl="1"/>
            <a:r>
              <a:rPr lang="en-GB" dirty="0"/>
              <a:t>Shelves</a:t>
            </a:r>
          </a:p>
          <a:p>
            <a:pPr lvl="1"/>
            <a:r>
              <a:rPr lang="en-GB" dirty="0"/>
              <a:t>Compression</a:t>
            </a:r>
          </a:p>
          <a:p>
            <a:pPr>
              <a:lnSpc>
                <a:spcPct val="110000"/>
              </a:lnSpc>
            </a:pPr>
            <a:r>
              <a:rPr lang="en-GB" b="1" dirty="0"/>
              <a:t>Summary</a:t>
            </a:r>
          </a:p>
          <a:p>
            <a:pPr lvl="1"/>
            <a:r>
              <a:rPr lang="en-GB" dirty="0"/>
              <a:t>Database interface overview</a:t>
            </a:r>
          </a:p>
          <a:p>
            <a:pPr lvl="1"/>
            <a:r>
              <a:rPr lang="en-GB" dirty="0"/>
              <a:t>Binary files: pack/unpack</a:t>
            </a:r>
          </a:p>
          <a:p>
            <a:endParaRPr lang="en-GB" dirty="0"/>
          </a:p>
        </p:txBody>
      </p:sp>
    </p:spTree>
    <p:extLst>
      <p:ext uri="{BB962C8B-B14F-4D97-AF65-F5344CB8AC3E}">
        <p14:creationId xmlns:p14="http://schemas.microsoft.com/office/powerpoint/2010/main" val="267135550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Other compression modules</a:t>
            </a:r>
          </a:p>
        </p:txBody>
      </p:sp>
      <p:sp>
        <p:nvSpPr>
          <p:cNvPr id="2" name="Text Placeholder 1"/>
          <p:cNvSpPr>
            <a:spLocks noGrp="1"/>
          </p:cNvSpPr>
          <p:nvPr>
            <p:ph idx="1"/>
          </p:nvPr>
        </p:nvSpPr>
        <p:spPr/>
        <p:txBody>
          <a:bodyPr>
            <a:normAutofit/>
          </a:bodyPr>
          <a:lstStyle/>
          <a:p>
            <a:r>
              <a:rPr lang="en-GB" b="1" dirty="0"/>
              <a:t>Can compress/decompress in memory, or to/from a file</a:t>
            </a:r>
          </a:p>
          <a:p>
            <a:pPr marL="457200" lvl="1" indent="-230400">
              <a:buFont typeface="Arial" panose="020B0604020202020204" pitchFamily="34" charset="0"/>
              <a:buChar char="•"/>
            </a:pPr>
            <a:r>
              <a:rPr lang="en-GB" sz="1800" dirty="0" err="1"/>
              <a:t>zlib</a:t>
            </a:r>
            <a:r>
              <a:rPr lang="en-GB" sz="1800" dirty="0"/>
              <a:t>		GNU </a:t>
            </a:r>
            <a:r>
              <a:rPr lang="en-GB" sz="1800" dirty="0" err="1"/>
              <a:t>zlib</a:t>
            </a:r>
            <a:r>
              <a:rPr lang="en-GB" sz="1800" dirty="0"/>
              <a:t> compression API</a:t>
            </a:r>
          </a:p>
          <a:p>
            <a:pPr marL="457200" lvl="1" indent="-230400">
              <a:buFont typeface="Arial" panose="020B0604020202020204" pitchFamily="34" charset="0"/>
              <a:buChar char="•"/>
            </a:pPr>
            <a:r>
              <a:rPr lang="en-GB" sz="1800" dirty="0"/>
              <a:t>bz2		bzip2 compression</a:t>
            </a:r>
          </a:p>
          <a:p>
            <a:pPr marL="457200" lvl="1" indent="-230400">
              <a:buFont typeface="Arial" panose="020B0604020202020204" pitchFamily="34" charset="0"/>
              <a:buChar char="•"/>
            </a:pPr>
            <a:r>
              <a:rPr lang="en-GB" sz="1800" dirty="0" err="1"/>
              <a:t>zipfile</a:t>
            </a:r>
            <a:r>
              <a:rPr lang="en-GB" sz="1800" dirty="0"/>
              <a:t>	Zip archive access (</a:t>
            </a:r>
            <a:r>
              <a:rPr lang="en-GB" sz="1800" dirty="0" err="1"/>
              <a:t>pkzip</a:t>
            </a:r>
            <a:r>
              <a:rPr lang="en-GB" sz="1800" dirty="0"/>
              <a:t> compatible)</a:t>
            </a:r>
          </a:p>
          <a:p>
            <a:pPr marL="457200" lvl="1" indent="-230400">
              <a:buFont typeface="Arial" panose="020B0604020202020204" pitchFamily="34" charset="0"/>
              <a:buChar char="•"/>
            </a:pPr>
            <a:r>
              <a:rPr lang="en-GB" sz="1800" dirty="0"/>
              <a:t>tarfile	</a:t>
            </a:r>
            <a:r>
              <a:rPr lang="en-GB" sz="1800" dirty="0" err="1"/>
              <a:t>TapeARchive</a:t>
            </a:r>
            <a:r>
              <a:rPr lang="en-GB" sz="1800" dirty="0"/>
              <a:t> (tar) access</a:t>
            </a:r>
          </a:p>
          <a:p>
            <a:pPr marL="457200" lvl="1" indent="-230400">
              <a:buFont typeface="Arial" panose="020B0604020202020204" pitchFamily="34" charset="0"/>
              <a:buChar char="•"/>
            </a:pPr>
            <a:r>
              <a:rPr lang="en-GB" sz="1800" dirty="0" err="1"/>
              <a:t>shutil</a:t>
            </a:r>
            <a:r>
              <a:rPr lang="en-GB" sz="1800" dirty="0"/>
              <a:t>	High level archiving operations</a:t>
            </a:r>
          </a:p>
          <a:p>
            <a:pPr lvl="1"/>
            <a:endParaRPr lang="en-GB" dirty="0"/>
          </a:p>
          <a:p>
            <a:pPr lvl="1"/>
            <a:endParaRPr lang="en-GB" dirty="0"/>
          </a:p>
          <a:p>
            <a:pPr lvl="1"/>
            <a:endParaRPr lang="en-GB" dirty="0"/>
          </a:p>
          <a:p>
            <a:pPr lvl="1"/>
            <a:endParaRPr lang="en-GB" dirty="0"/>
          </a:p>
          <a:p>
            <a:pPr lvl="1"/>
            <a:endParaRPr lang="en-GB" dirty="0"/>
          </a:p>
        </p:txBody>
      </p:sp>
      <p:sp>
        <p:nvSpPr>
          <p:cNvPr id="4" name="TextBox 3"/>
          <p:cNvSpPr txBox="1"/>
          <p:nvPr/>
        </p:nvSpPr>
        <p:spPr>
          <a:xfrm>
            <a:off x="773072" y="3612979"/>
            <a:ext cx="6728268" cy="3046988"/>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urier New" pitchFamily="49" charset="0"/>
                <a:cs typeface="Courier New" pitchFamily="49" charset="0"/>
              </a:rPr>
              <a:t>import tarfile</a:t>
            </a:r>
          </a:p>
          <a:p>
            <a:r>
              <a:rPr lang="en-GB" sz="1600" dirty="0">
                <a:latin typeface="Courier New" pitchFamily="49" charset="0"/>
                <a:cs typeface="Courier New" pitchFamily="49" charset="0"/>
              </a:rPr>
              <a:t>import time</a:t>
            </a:r>
          </a:p>
          <a:p>
            <a:endParaRPr lang="en-GB" sz="1600" dirty="0">
              <a:latin typeface="Courier New" pitchFamily="49" charset="0"/>
              <a:cs typeface="Courier New" pitchFamily="49" charset="0"/>
            </a:endParaRPr>
          </a:p>
          <a:p>
            <a:r>
              <a:rPr lang="en-GB" sz="1600" dirty="0">
                <a:latin typeface="Courier New" pitchFamily="49" charset="0"/>
                <a:cs typeface="Courier New" pitchFamily="49" charset="0"/>
              </a:rPr>
              <a:t>filename = 'qapyth3_linux.tgz'</a:t>
            </a:r>
          </a:p>
          <a:p>
            <a:r>
              <a:rPr lang="en-GB" sz="1600" dirty="0">
                <a:latin typeface="Courier New" pitchFamily="49" charset="0"/>
                <a:cs typeface="Courier New" pitchFamily="49" charset="0"/>
              </a:rPr>
              <a:t>if </a:t>
            </a:r>
            <a:r>
              <a:rPr lang="en-GB" sz="1600" dirty="0" err="1">
                <a:latin typeface="Courier New" pitchFamily="49" charset="0"/>
                <a:cs typeface="Courier New" pitchFamily="49" charset="0"/>
              </a:rPr>
              <a:t>tarfile.is_tarfile</a:t>
            </a:r>
            <a:r>
              <a:rPr lang="en-GB" sz="1600" dirty="0">
                <a:latin typeface="Courier New" pitchFamily="49" charset="0"/>
                <a:cs typeface="Courier New" pitchFamily="49" charset="0"/>
              </a:rPr>
              <a:t>(filename):</a:t>
            </a:r>
          </a:p>
          <a:p>
            <a:r>
              <a:rPr lang="en-GB" sz="1600" dirty="0">
                <a:latin typeface="Courier New" pitchFamily="49" charset="0"/>
                <a:cs typeface="Courier New" pitchFamily="49" charset="0"/>
              </a:rPr>
              <a:t>    </a:t>
            </a:r>
            <a:r>
              <a:rPr lang="en-GB" sz="1600" dirty="0" err="1">
                <a:latin typeface="Courier New" pitchFamily="49" charset="0"/>
                <a:cs typeface="Courier New" pitchFamily="49" charset="0"/>
              </a:rPr>
              <a:t>tfo</a:t>
            </a:r>
            <a:r>
              <a:rPr lang="en-GB" sz="1600" dirty="0">
                <a:latin typeface="Courier New" pitchFamily="49" charset="0"/>
                <a:cs typeface="Courier New" pitchFamily="49" charset="0"/>
              </a:rPr>
              <a:t> = </a:t>
            </a:r>
            <a:r>
              <a:rPr lang="en-GB" sz="1600" dirty="0" err="1">
                <a:latin typeface="Courier New" pitchFamily="49" charset="0"/>
                <a:cs typeface="Courier New" pitchFamily="49" charset="0"/>
              </a:rPr>
              <a:t>tarfile.open</a:t>
            </a:r>
            <a:r>
              <a:rPr lang="en-GB" sz="1600" dirty="0">
                <a:latin typeface="Courier New" pitchFamily="49" charset="0"/>
                <a:cs typeface="Courier New" pitchFamily="49" charset="0"/>
              </a:rPr>
              <a:t>(filename, 'r')</a:t>
            </a:r>
          </a:p>
          <a:p>
            <a:r>
              <a:rPr lang="en-GB" sz="1600" dirty="0">
                <a:latin typeface="Courier New" pitchFamily="49" charset="0"/>
                <a:cs typeface="Courier New" pitchFamily="49" charset="0"/>
              </a:rPr>
              <a:t>    </a:t>
            </a:r>
          </a:p>
          <a:p>
            <a:r>
              <a:rPr lang="en-GB" sz="1600" dirty="0">
                <a:latin typeface="Courier New" pitchFamily="49" charset="0"/>
                <a:cs typeface="Courier New" pitchFamily="49" charset="0"/>
              </a:rPr>
              <a:t>    for </a:t>
            </a:r>
            <a:r>
              <a:rPr lang="en-GB" sz="1600" dirty="0" err="1">
                <a:latin typeface="Courier New" pitchFamily="49" charset="0"/>
                <a:cs typeface="Courier New" pitchFamily="49" charset="0"/>
              </a:rPr>
              <a:t>mdata</a:t>
            </a:r>
            <a:r>
              <a:rPr lang="en-GB" sz="1600" dirty="0">
                <a:latin typeface="Courier New" pitchFamily="49" charset="0"/>
                <a:cs typeface="Courier New" pitchFamily="49" charset="0"/>
              </a:rPr>
              <a:t> in </a:t>
            </a:r>
            <a:r>
              <a:rPr lang="en-GB" sz="1600" dirty="0" err="1">
                <a:latin typeface="Courier New" pitchFamily="49" charset="0"/>
                <a:cs typeface="Courier New" pitchFamily="49" charset="0"/>
              </a:rPr>
              <a:t>tfo.getmembers</a:t>
            </a:r>
            <a:r>
              <a:rPr lang="en-GB" sz="1600" dirty="0">
                <a:latin typeface="Courier New" pitchFamily="49" charset="0"/>
                <a:cs typeface="Courier New" pitchFamily="49" charset="0"/>
              </a:rPr>
              <a:t>():</a:t>
            </a:r>
          </a:p>
          <a:p>
            <a:r>
              <a:rPr lang="en-GB" sz="1600" dirty="0">
                <a:latin typeface="Courier New" pitchFamily="49" charset="0"/>
                <a:cs typeface="Courier New" pitchFamily="49" charset="0"/>
              </a:rPr>
              <a:t>        tm = </a:t>
            </a:r>
            <a:r>
              <a:rPr lang="en-GB" sz="1600" dirty="0" err="1">
                <a:latin typeface="Courier New" pitchFamily="49" charset="0"/>
                <a:cs typeface="Courier New" pitchFamily="49" charset="0"/>
              </a:rPr>
              <a:t>time.localtime</a:t>
            </a:r>
            <a:r>
              <a:rPr lang="en-GB" sz="1600" dirty="0">
                <a:latin typeface="Courier New" pitchFamily="49" charset="0"/>
                <a:cs typeface="Courier New" pitchFamily="49" charset="0"/>
              </a:rPr>
              <a:t>(</a:t>
            </a:r>
            <a:r>
              <a:rPr lang="en-GB" sz="1600" dirty="0" err="1">
                <a:latin typeface="Courier New" pitchFamily="49" charset="0"/>
                <a:cs typeface="Courier New" pitchFamily="49" charset="0"/>
              </a:rPr>
              <a:t>mdata.mtime</a:t>
            </a:r>
            <a:r>
              <a:rPr lang="en-GB" sz="1600" dirty="0">
                <a:latin typeface="Courier New" pitchFamily="49" charset="0"/>
                <a:cs typeface="Courier New" pitchFamily="49" charset="0"/>
              </a:rPr>
              <a:t>)</a:t>
            </a:r>
          </a:p>
          <a:p>
            <a:r>
              <a:rPr lang="en-GB" sz="1600" dirty="0">
                <a:latin typeface="Courier New" pitchFamily="49" charset="0"/>
                <a:cs typeface="Courier New" pitchFamily="49" charset="0"/>
              </a:rPr>
              <a:t>        print("%-12s %s" % (mdata.name, </a:t>
            </a:r>
          </a:p>
          <a:p>
            <a:r>
              <a:rPr lang="en-GB" sz="1600" dirty="0">
                <a:latin typeface="Courier New" pitchFamily="49" charset="0"/>
                <a:cs typeface="Courier New" pitchFamily="49" charset="0"/>
              </a:rPr>
              <a:t>                 </a:t>
            </a:r>
            <a:r>
              <a:rPr lang="en-GB" sz="1600" dirty="0" err="1">
                <a:latin typeface="Courier New" pitchFamily="49" charset="0"/>
                <a:cs typeface="Courier New" pitchFamily="49" charset="0"/>
              </a:rPr>
              <a:t>time.strftime</a:t>
            </a:r>
            <a:r>
              <a:rPr lang="en-GB" sz="1600" dirty="0">
                <a:latin typeface="Courier New" pitchFamily="49" charset="0"/>
                <a:cs typeface="Courier New" pitchFamily="49" charset="0"/>
              </a:rPr>
              <a:t>("%d/%m/%Y %X", tm)))</a:t>
            </a:r>
          </a:p>
          <a:p>
            <a:r>
              <a:rPr lang="en-GB" sz="1600" dirty="0">
                <a:latin typeface="Courier New" pitchFamily="49" charset="0"/>
                <a:cs typeface="Courier New" pitchFamily="49" charset="0"/>
              </a:rPr>
              <a:t>    </a:t>
            </a:r>
            <a:r>
              <a:rPr lang="en-GB" sz="1600" dirty="0" err="1">
                <a:latin typeface="Courier New" pitchFamily="49" charset="0"/>
                <a:cs typeface="Courier New" pitchFamily="49" charset="0"/>
              </a:rPr>
              <a:t>tfo.close</a:t>
            </a:r>
            <a:r>
              <a:rPr lang="en-GB" sz="1600" dirty="0">
                <a:latin typeface="Courier New" pitchFamily="49" charset="0"/>
                <a:cs typeface="Courier New" pitchFamily="49" charset="0"/>
              </a:rPr>
              <a:t>()</a:t>
            </a:r>
          </a:p>
        </p:txBody>
      </p:sp>
      <p:sp>
        <p:nvSpPr>
          <p:cNvPr id="5" name="TextBox 4"/>
          <p:cNvSpPr txBox="1"/>
          <p:nvPr/>
        </p:nvSpPr>
        <p:spPr>
          <a:xfrm>
            <a:off x="8006535" y="1927761"/>
            <a:ext cx="2281123" cy="1323439"/>
          </a:xfrm>
          <a:prstGeom prst="rect">
            <a:avLst/>
          </a:prstGeom>
          <a:noFill/>
          <a:ln>
            <a:solidFill>
              <a:schemeClr val="tx1"/>
            </a:solidFill>
          </a:ln>
          <a:effectLst/>
        </p:spPr>
        <p:txBody>
          <a:bodyPr wrap="square" rtlCol="0">
            <a:spAutoFit/>
          </a:bodyPr>
          <a:lstStyle/>
          <a:p>
            <a:r>
              <a:rPr lang="en-GB" sz="2000" dirty="0"/>
              <a:t>All these modules are in the Python standard library</a:t>
            </a:r>
          </a:p>
        </p:txBody>
      </p:sp>
    </p:spTree>
    <p:extLst>
      <p:ext uri="{BB962C8B-B14F-4D97-AF65-F5344CB8AC3E}">
        <p14:creationId xmlns:p14="http://schemas.microsoft.com/office/powerpoint/2010/main" val="382059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7571" name="Rectangle 3"/>
          <p:cNvSpPr>
            <a:spLocks noGrp="1" noChangeArrowheads="1"/>
          </p:cNvSpPr>
          <p:nvPr>
            <p:ph type="body" sz="quarter" idx="10"/>
          </p:nvPr>
        </p:nvSpPr>
        <p:spPr/>
        <p:txBody>
          <a:bodyPr/>
          <a:lstStyle/>
          <a:p>
            <a:r>
              <a:rPr lang="en-GB" dirty="0"/>
              <a:t>Summary</a:t>
            </a:r>
          </a:p>
        </p:txBody>
      </p:sp>
      <p:sp>
        <p:nvSpPr>
          <p:cNvPr id="2" name="Text Placeholder 1">
            <a:extLst>
              <a:ext uri="{FF2B5EF4-FFF2-40B4-BE49-F238E27FC236}">
                <a16:creationId xmlns:a16="http://schemas.microsoft.com/office/drawing/2014/main" id="{6EBD243F-4E5A-45A9-8A62-700CF7D91305}"/>
              </a:ext>
            </a:extLst>
          </p:cNvPr>
          <p:cNvSpPr>
            <a:spLocks noGrp="1"/>
          </p:cNvSpPr>
          <p:nvPr>
            <p:ph type="body" sz="quarter" idx="15"/>
          </p:nvPr>
        </p:nvSpPr>
        <p:spPr>
          <a:xfrm>
            <a:off x="5037137" y="1349984"/>
            <a:ext cx="6549811" cy="4094163"/>
          </a:xfrm>
        </p:spPr>
        <p:txBody>
          <a:bodyPr/>
          <a:lstStyle/>
          <a:p>
            <a:r>
              <a:rPr lang="en-GB" b="1" dirty="0"/>
              <a:t>A file object is created by calling open()</a:t>
            </a:r>
          </a:p>
          <a:p>
            <a:r>
              <a:rPr lang="en-GB" b="1" dirty="0"/>
              <a:t>Read from a file:</a:t>
            </a:r>
          </a:p>
          <a:p>
            <a:pPr marL="457200" lvl="1" indent="-230400"/>
            <a:r>
              <a:rPr lang="en-GB" sz="1800" dirty="0"/>
              <a:t>Call read, </a:t>
            </a:r>
            <a:r>
              <a:rPr lang="en-GB" sz="1800" dirty="0" err="1"/>
              <a:t>readline</a:t>
            </a:r>
            <a:r>
              <a:rPr lang="en-GB" sz="1800" dirty="0"/>
              <a:t>(), or </a:t>
            </a:r>
            <a:r>
              <a:rPr lang="en-GB" sz="1800" dirty="0" err="1"/>
              <a:t>readlines</a:t>
            </a:r>
            <a:r>
              <a:rPr lang="en-GB" sz="1800" dirty="0"/>
              <a:t>() methods</a:t>
            </a:r>
          </a:p>
          <a:p>
            <a:pPr marL="457200" lvl="1" indent="-230400"/>
            <a:r>
              <a:rPr lang="en-GB" sz="1800" dirty="0"/>
              <a:t>Or invoke the file iterator in a for loop</a:t>
            </a:r>
          </a:p>
          <a:p>
            <a:r>
              <a:rPr lang="en-GB" b="1" dirty="0"/>
              <a:t>Writing to a file:</a:t>
            </a:r>
          </a:p>
          <a:p>
            <a:pPr marL="457200" lvl="1" indent="-230400"/>
            <a:r>
              <a:rPr lang="en-GB" sz="1800" dirty="0"/>
              <a:t>Call write or </a:t>
            </a:r>
            <a:r>
              <a:rPr lang="en-GB" sz="1800" dirty="0" err="1"/>
              <a:t>writelines</a:t>
            </a:r>
            <a:r>
              <a:rPr lang="en-GB" sz="1800" dirty="0"/>
              <a:t>() methods</a:t>
            </a:r>
          </a:p>
          <a:p>
            <a:pPr marL="457200" lvl="1" indent="-230400"/>
            <a:r>
              <a:rPr lang="en-GB" sz="1800" dirty="0">
                <a:latin typeface="+mn-lt"/>
              </a:rPr>
              <a:t>The print() function can also be used</a:t>
            </a:r>
          </a:p>
          <a:p>
            <a:pPr marL="457200" lvl="1" indent="-230400"/>
            <a:r>
              <a:rPr lang="en-GB" sz="1800" dirty="0"/>
              <a:t>Good practice to close the file as soon as possible</a:t>
            </a:r>
          </a:p>
          <a:p>
            <a:r>
              <a:rPr lang="en-GB" b="1" dirty="0"/>
              <a:t>Many other methods available</a:t>
            </a:r>
          </a:p>
          <a:p>
            <a:r>
              <a:rPr lang="en-GB" b="1" dirty="0"/>
              <a:t>Objects can be preserved by pickling them</a:t>
            </a:r>
          </a:p>
          <a:p>
            <a:r>
              <a:rPr lang="en-GB" b="1" dirty="0"/>
              <a:t>Multiple objects can be preserved using shelves</a:t>
            </a:r>
          </a:p>
          <a:p>
            <a:r>
              <a:rPr lang="en-GB" b="1" dirty="0"/>
              <a:t>Compressing files saves disk space</a:t>
            </a:r>
          </a:p>
        </p:txBody>
      </p:sp>
    </p:spTree>
    <p:extLst>
      <p:ext uri="{BB962C8B-B14F-4D97-AF65-F5344CB8AC3E}">
        <p14:creationId xmlns:p14="http://schemas.microsoft.com/office/powerpoint/2010/main" val="6921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77571">
                                            <p:txEl>
                                              <p:pRg st="0" end="0"/>
                                            </p:txEl>
                                          </p:spTgt>
                                        </p:tgtEl>
                                        <p:attrNameLst>
                                          <p:attrName>style.visibility</p:attrName>
                                        </p:attrNameLst>
                                      </p:cBhvr>
                                      <p:to>
                                        <p:strVal val="visible"/>
                                      </p:to>
                                    </p:set>
                                    <p:animEffect transition="in" filter="slide(fromTop)">
                                      <p:cBhvr>
                                        <p:cTn id="7" dur="500"/>
                                        <p:tgtEl>
                                          <p:spTgt spid="8775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1" grpId="0" build="p" autoUpdateAnimBg="0" advAuto="2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dirty="0"/>
              <a:t>Database interface overview</a:t>
            </a:r>
          </a:p>
        </p:txBody>
      </p:sp>
      <p:sp>
        <p:nvSpPr>
          <p:cNvPr id="20483" name="Rectangle 3"/>
          <p:cNvSpPr>
            <a:spLocks noGrp="1" noChangeArrowheads="1"/>
          </p:cNvSpPr>
          <p:nvPr>
            <p:ph idx="1"/>
          </p:nvPr>
        </p:nvSpPr>
        <p:spPr/>
        <p:txBody>
          <a:bodyPr>
            <a:normAutofit/>
          </a:bodyPr>
          <a:lstStyle/>
          <a:p>
            <a:r>
              <a:rPr lang="en-GB" b="1" dirty="0"/>
              <a:t>Available for most popular databases</a:t>
            </a:r>
          </a:p>
          <a:p>
            <a:pPr marL="457200" lvl="1" indent="-230400">
              <a:buFont typeface="Arial" panose="020B0604020202020204" pitchFamily="34" charset="0"/>
              <a:buChar char="•"/>
            </a:pPr>
            <a:r>
              <a:rPr lang="en-GB" sz="1800" dirty="0"/>
              <a:t>Database drivers are expected to conform to a standard</a:t>
            </a:r>
          </a:p>
          <a:p>
            <a:pPr marL="457200" lvl="1" indent="-230400">
              <a:buFont typeface="Arial" panose="020B0604020202020204" pitchFamily="34" charset="0"/>
              <a:buChar char="•"/>
            </a:pPr>
            <a:r>
              <a:rPr lang="en-GB" sz="1800" dirty="0"/>
              <a:t>Import the required database driver, then call standard methods</a:t>
            </a:r>
          </a:p>
          <a:p>
            <a:pPr marL="457200" lvl="1" indent="-230400">
              <a:buFont typeface="Arial" panose="020B0604020202020204" pitchFamily="34" charset="0"/>
              <a:buChar char="•"/>
            </a:pPr>
            <a:r>
              <a:rPr lang="en-GB" sz="1800" dirty="0"/>
              <a:t>Most drivers include extensions</a:t>
            </a:r>
          </a:p>
          <a:p>
            <a:r>
              <a:rPr lang="en-GB" b="1" dirty="0"/>
              <a:t>Two main objects</a:t>
            </a:r>
          </a:p>
          <a:p>
            <a:pPr marL="457200" lvl="1" indent="-230400">
              <a:buFont typeface="Arial" panose="020B0604020202020204" pitchFamily="34" charset="0"/>
              <a:buChar char="•"/>
            </a:pPr>
            <a:r>
              <a:rPr lang="en-GB" sz="1800" dirty="0"/>
              <a:t>Connection object</a:t>
            </a:r>
          </a:p>
          <a:p>
            <a:pPr marL="457200" lvl="2" indent="-230400">
              <a:buFont typeface="Arial" panose="020B0604020202020204" pitchFamily="34" charset="0"/>
              <a:buChar char="•"/>
            </a:pPr>
            <a:r>
              <a:rPr lang="en-GB" sz="1800" dirty="0"/>
              <a:t>Connect to the database</a:t>
            </a:r>
          </a:p>
          <a:p>
            <a:pPr marL="457200" lvl="2" indent="-230400">
              <a:buFont typeface="Arial" panose="020B0604020202020204" pitchFamily="34" charset="0"/>
              <a:buChar char="•"/>
            </a:pPr>
            <a:r>
              <a:rPr lang="en-GB" sz="1800" dirty="0"/>
              <a:t>Create the cursor object</a:t>
            </a:r>
          </a:p>
          <a:p>
            <a:pPr marL="457200" lvl="2" indent="-230400">
              <a:buFont typeface="Arial" panose="020B0604020202020204" pitchFamily="34" charset="0"/>
              <a:buChar char="•"/>
            </a:pPr>
            <a:r>
              <a:rPr lang="en-GB" sz="1800" dirty="0"/>
              <a:t>Transaction management </a:t>
            </a:r>
          </a:p>
          <a:p>
            <a:pPr marL="457200" lvl="1" indent="-230400">
              <a:buFont typeface="Arial" panose="020B0604020202020204" pitchFamily="34" charset="0"/>
              <a:buChar char="•"/>
            </a:pPr>
            <a:r>
              <a:rPr lang="en-GB" sz="1800" dirty="0"/>
              <a:t>Cursor object</a:t>
            </a:r>
          </a:p>
          <a:p>
            <a:pPr marL="457200" lvl="2" indent="-230400">
              <a:buFont typeface="Arial" panose="020B0604020202020204" pitchFamily="34" charset="0"/>
              <a:buChar char="•"/>
            </a:pPr>
            <a:r>
              <a:rPr lang="en-GB" sz="1800" dirty="0"/>
              <a:t>Execute queries on this</a:t>
            </a:r>
          </a:p>
          <a:p>
            <a:r>
              <a:rPr lang="en-GB" b="1" dirty="0"/>
              <a:t>Python is shipped with SQLite</a:t>
            </a:r>
          </a:p>
          <a:p>
            <a:pPr lvl="1"/>
            <a:endParaRPr lang="en-GB" dirty="0"/>
          </a:p>
        </p:txBody>
      </p:sp>
    </p:spTree>
    <p:extLst>
      <p:ext uri="{BB962C8B-B14F-4D97-AF65-F5344CB8AC3E}">
        <p14:creationId xmlns:p14="http://schemas.microsoft.com/office/powerpoint/2010/main" val="298163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GB" dirty="0"/>
              <a:t>Example - SQLite from Python</a:t>
            </a:r>
          </a:p>
        </p:txBody>
      </p:sp>
      <p:sp>
        <p:nvSpPr>
          <p:cNvPr id="21507" name="Rectangle 3"/>
          <p:cNvSpPr>
            <a:spLocks noGrp="1" noChangeArrowheads="1"/>
          </p:cNvSpPr>
          <p:nvPr>
            <p:ph idx="1"/>
          </p:nvPr>
        </p:nvSpPr>
        <p:spPr/>
        <p:txBody>
          <a:bodyPr/>
          <a:lstStyle/>
          <a:p>
            <a:r>
              <a:rPr lang="en-GB" b="1" dirty="0"/>
              <a:t>Use the sqlite3 module</a:t>
            </a:r>
          </a:p>
          <a:p>
            <a:pPr marL="457200" lvl="1" indent="-230400">
              <a:buFont typeface="Arial" panose="020B0604020202020204" pitchFamily="34" charset="0"/>
              <a:buChar char="•"/>
            </a:pPr>
            <a:r>
              <a:rPr lang="en-GB" sz="1800" dirty="0"/>
              <a:t>Bundled with the Python release</a:t>
            </a:r>
          </a:p>
        </p:txBody>
      </p:sp>
      <p:sp>
        <p:nvSpPr>
          <p:cNvPr id="21508" name="Text Box 4"/>
          <p:cNvSpPr txBox="1">
            <a:spLocks noChangeArrowheads="1"/>
          </p:cNvSpPr>
          <p:nvPr/>
        </p:nvSpPr>
        <p:spPr bwMode="auto">
          <a:xfrm>
            <a:off x="821815" y="2122489"/>
            <a:ext cx="7931150" cy="422433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import sqlite3</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db</a:t>
            </a:r>
            <a:r>
              <a:rPr lang="en-GB" sz="1800" dirty="0">
                <a:latin typeface="Courier New" panose="02070309020205020404" pitchFamily="49" charset="0"/>
                <a:cs typeface="Courier New" panose="02070309020205020404" pitchFamily="49" charset="0"/>
              </a:rPr>
              <a:t> = sqlite3.connect('whisky')</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cur = </a:t>
            </a:r>
            <a:r>
              <a:rPr lang="en-GB" sz="1800" dirty="0" err="1">
                <a:latin typeface="Courier New" panose="02070309020205020404" pitchFamily="49" charset="0"/>
                <a:cs typeface="Courier New" panose="02070309020205020404" pitchFamily="49" charset="0"/>
              </a:rPr>
              <a:t>db.cursor</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a:t>
            </a:r>
          </a:p>
          <a:p>
            <a:pPr>
              <a:spcBef>
                <a:spcPct val="0"/>
              </a:spcBef>
            </a:pPr>
            <a:r>
              <a:rPr lang="en-GB" sz="1800" dirty="0" err="1">
                <a:latin typeface="Courier New" panose="02070309020205020404" pitchFamily="49" charset="0"/>
                <a:cs typeface="Courier New" panose="02070309020205020404" pitchFamily="49" charset="0"/>
              </a:rPr>
              <a:t>cur.execute</a:t>
            </a:r>
            <a:r>
              <a:rPr lang="en-GB" sz="1800" dirty="0">
                <a:latin typeface="Courier New" panose="02070309020205020404" pitchFamily="49" charset="0"/>
                <a:cs typeface="Courier New" panose="02070309020205020404" pitchFamily="49" charset="0"/>
              </a:rPr>
              <a:t>('SELECT BRANDS.BNAME, REGION.RNAME         \</a:t>
            </a:r>
          </a:p>
          <a:p>
            <a:pPr>
              <a:spcBef>
                <a:spcPct val="0"/>
              </a:spcBef>
            </a:pPr>
            <a:r>
              <a:rPr lang="en-GB" sz="1800" dirty="0">
                <a:latin typeface="Courier New" panose="02070309020205020404" pitchFamily="49" charset="0"/>
                <a:cs typeface="Courier New" panose="02070309020205020404" pitchFamily="49" charset="0"/>
              </a:rPr>
              <a:t>             FROM BRANDS,REGION                        \</a:t>
            </a:r>
          </a:p>
          <a:p>
            <a:pPr>
              <a:spcBef>
                <a:spcPct val="0"/>
              </a:spcBef>
            </a:pPr>
            <a:r>
              <a:rPr lang="en-GB" sz="1800" dirty="0">
                <a:latin typeface="Courier New" panose="02070309020205020404" pitchFamily="49" charset="0"/>
                <a:cs typeface="Courier New" panose="02070309020205020404" pitchFamily="49" charset="0"/>
              </a:rPr>
              <a:t>             WHERE REGION.REGION_ID = BRANDS.REGION_ID \</a:t>
            </a:r>
          </a:p>
          <a:p>
            <a:pPr>
              <a:spcBef>
                <a:spcPct val="0"/>
              </a:spcBef>
            </a:pPr>
            <a:r>
              <a:rPr lang="en-GB" sz="1800" dirty="0">
                <a:latin typeface="Courier New" panose="02070309020205020404" pitchFamily="49" charset="0"/>
                <a:cs typeface="Courier New" panose="02070309020205020404" pitchFamily="49" charset="0"/>
              </a:rPr>
              <a:t>             ORDER BY BRANDS.BNAME;')</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for row in </a:t>
            </a:r>
            <a:r>
              <a:rPr lang="en-GB" sz="1800" dirty="0" err="1">
                <a:latin typeface="Courier New" panose="02070309020205020404" pitchFamily="49" charset="0"/>
                <a:cs typeface="Courier New" panose="02070309020205020404" pitchFamily="49" charset="0"/>
              </a:rPr>
              <a:t>cur.fetchall</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print("{0[0]:&lt;30s} {0[1]:&lt;30s}".format(row))</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db.close</a:t>
            </a:r>
            <a:r>
              <a:rPr lang="en-GB"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61286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Binary files - </a:t>
            </a:r>
            <a:r>
              <a:rPr lang="en-US" dirty="0" err="1"/>
              <a:t>struct.pack</a:t>
            </a:r>
            <a:r>
              <a:rPr lang="en-US" dirty="0"/>
              <a:t>/unpack</a:t>
            </a:r>
          </a:p>
        </p:txBody>
      </p:sp>
      <p:sp>
        <p:nvSpPr>
          <p:cNvPr id="22531" name="Rectangle 3"/>
          <p:cNvSpPr>
            <a:spLocks noGrp="1" noChangeArrowheads="1"/>
          </p:cNvSpPr>
          <p:nvPr>
            <p:ph idx="1"/>
          </p:nvPr>
        </p:nvSpPr>
        <p:spPr/>
        <p:txBody>
          <a:bodyPr/>
          <a:lstStyle/>
          <a:p>
            <a:r>
              <a:rPr lang="en-US" b="1" dirty="0"/>
              <a:t>Binary file formats don't map to Python variable types</a:t>
            </a:r>
          </a:p>
          <a:p>
            <a:pPr marL="457200" lvl="1" indent="-230400">
              <a:buFont typeface="Arial" panose="020B0604020202020204" pitchFamily="34" charset="0"/>
              <a:buChar char="•"/>
            </a:pPr>
            <a:r>
              <a:rPr lang="en-US" sz="1800" dirty="0"/>
              <a:t>Unless they were written using Python (like pickle)</a:t>
            </a:r>
          </a:p>
          <a:p>
            <a:pPr marL="457200" lvl="1" indent="-230400">
              <a:buFont typeface="Arial" panose="020B0604020202020204" pitchFamily="34" charset="0"/>
              <a:buChar char="•"/>
            </a:pPr>
            <a:r>
              <a:rPr lang="en-US" sz="1800" dirty="0"/>
              <a:t>Typically, they might be written using C/C++, or similar</a:t>
            </a:r>
          </a:p>
          <a:p>
            <a:r>
              <a:rPr lang="en-US" b="1" dirty="0"/>
              <a:t>Convert to/from primitive types using pack and unpack</a:t>
            </a:r>
          </a:p>
        </p:txBody>
      </p:sp>
      <p:sp>
        <p:nvSpPr>
          <p:cNvPr id="22532" name="TextBox 4"/>
          <p:cNvSpPr txBox="1">
            <a:spLocks noChangeArrowheads="1"/>
          </p:cNvSpPr>
          <p:nvPr/>
        </p:nvSpPr>
        <p:spPr bwMode="auto">
          <a:xfrm>
            <a:off x="884216" y="3129551"/>
            <a:ext cx="5622925" cy="255428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Courier New" panose="02070309020205020404" pitchFamily="49" charset="0"/>
                <a:cs typeface="Courier New" panose="02070309020205020404" pitchFamily="49" charset="0"/>
              </a:rPr>
              <a:t>import </a:t>
            </a:r>
            <a:r>
              <a:rPr lang="en-GB" sz="1800" b="1" dirty="0" err="1">
                <a:latin typeface="Courier New" panose="02070309020205020404" pitchFamily="49" charset="0"/>
                <a:cs typeface="Courier New" panose="02070309020205020404" pitchFamily="49" charset="0"/>
              </a:rPr>
              <a:t>struct</a:t>
            </a:r>
            <a:endParaRPr lang="en-GB" sz="1800" b="1" dirty="0">
              <a:latin typeface="Courier New" panose="02070309020205020404" pitchFamily="49" charset="0"/>
              <a:cs typeface="Courier New" panose="02070309020205020404" pitchFamily="49" charset="0"/>
            </a:endParaRP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err="1">
                <a:latin typeface="Courier New" panose="02070309020205020404" pitchFamily="49" charset="0"/>
                <a:cs typeface="Courier New" panose="02070309020205020404" pitchFamily="49" charset="0"/>
              </a:rPr>
              <a:t>fIn</a:t>
            </a:r>
            <a:r>
              <a:rPr lang="en-GB" sz="1800" dirty="0">
                <a:latin typeface="Courier New" panose="02070309020205020404" pitchFamily="49" charset="0"/>
                <a:cs typeface="Courier New" panose="02070309020205020404" pitchFamily="49" charset="0"/>
              </a:rPr>
              <a:t> = open("</a:t>
            </a:r>
            <a:r>
              <a:rPr lang="en-GB" sz="1800" dirty="0" err="1">
                <a:latin typeface="Courier New" panose="02070309020205020404" pitchFamily="49" charset="0"/>
                <a:cs typeface="Courier New" panose="02070309020205020404" pitchFamily="49" charset="0"/>
              </a:rPr>
              <a:t>bindata</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rb</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data = </a:t>
            </a:r>
            <a:r>
              <a:rPr lang="en-GB" sz="1800" dirty="0" err="1">
                <a:latin typeface="Courier New" panose="02070309020205020404" pitchFamily="49" charset="0"/>
                <a:cs typeface="Courier New" panose="02070309020205020404" pitchFamily="49" charset="0"/>
              </a:rPr>
              <a:t>fIn.read</a:t>
            </a:r>
            <a:r>
              <a:rPr lang="en-GB" sz="1800" dirty="0">
                <a:latin typeface="Courier New" panose="02070309020205020404" pitchFamily="49" charset="0"/>
                <a:cs typeface="Courier New" panose="02070309020205020404" pitchFamily="49" charset="0"/>
              </a:rPr>
              <a:t>(1024);</a:t>
            </a:r>
          </a:p>
          <a:p>
            <a:pPr>
              <a:spcBef>
                <a:spcPct val="0"/>
              </a:spcBef>
            </a:pPr>
            <a:r>
              <a:rPr lang="en-GB" sz="1800" dirty="0" err="1">
                <a:latin typeface="Courier New" panose="02070309020205020404" pitchFamily="49" charset="0"/>
                <a:cs typeface="Courier New" panose="02070309020205020404" pitchFamily="49" charset="0"/>
              </a:rPr>
              <a:t>fIn.close</a:t>
            </a:r>
            <a:r>
              <a:rPr lang="en-GB" sz="1800" dirty="0">
                <a:latin typeface="Courier New" panose="02070309020205020404" pitchFamily="49" charset="0"/>
                <a:cs typeface="Courier New" panose="02070309020205020404" pitchFamily="49" charset="0"/>
              </a:rPr>
              <a:t>()</a:t>
            </a:r>
          </a:p>
          <a:p>
            <a:pPr>
              <a:spcBef>
                <a:spcPct val="0"/>
              </a:spcBef>
            </a:pPr>
            <a:endParaRPr lang="en-GB" sz="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clean = </a:t>
            </a:r>
            <a:r>
              <a:rPr lang="en-GB" sz="1800" b="1" dirty="0" err="1">
                <a:latin typeface="Courier New" panose="02070309020205020404" pitchFamily="49" charset="0"/>
                <a:cs typeface="Courier New" panose="02070309020205020404" pitchFamily="49" charset="0"/>
              </a:rPr>
              <a:t>struct.unpack</a:t>
            </a:r>
            <a:r>
              <a:rPr lang="en-GB" sz="1800" dirty="0">
                <a:latin typeface="Courier New" panose="02070309020205020404" pitchFamily="49" charset="0"/>
                <a:cs typeface="Courier New" panose="02070309020205020404" pitchFamily="49" charset="0"/>
              </a:rPr>
              <a:t>("</a:t>
            </a:r>
            <a:r>
              <a:rPr lang="en-GB" sz="1800" b="1" dirty="0">
                <a:latin typeface="Courier New" panose="02070309020205020404" pitchFamily="49" charset="0"/>
                <a:cs typeface="Courier New" panose="02070309020205020404" pitchFamily="49" charset="0"/>
              </a:rPr>
              <a:t>iid80s</a:t>
            </a:r>
            <a:r>
              <a:rPr lang="en-GB" sz="1800" dirty="0">
                <a:latin typeface="Courier New" panose="02070309020205020404" pitchFamily="49" charset="0"/>
                <a:cs typeface="Courier New" panose="02070309020205020404" pitchFamily="49" charset="0"/>
              </a:rPr>
              <a:t>", data)</a:t>
            </a:r>
          </a:p>
          <a:p>
            <a:pPr>
              <a:spcBef>
                <a:spcPct val="0"/>
              </a:spcBef>
            </a:pPr>
            <a:r>
              <a:rPr lang="en-GB" sz="1800" dirty="0">
                <a:latin typeface="Courier New" panose="02070309020205020404" pitchFamily="49" charset="0"/>
                <a:cs typeface="Courier New" panose="02070309020205020404" pitchFamily="49" charset="0"/>
              </a:rPr>
              <a:t>print(clean)</a:t>
            </a:r>
          </a:p>
          <a:p>
            <a:pPr>
              <a:spcBef>
                <a:spcPct val="0"/>
              </a:spcBef>
            </a:pPr>
            <a:r>
              <a:rPr lang="en-GB" sz="1800" dirty="0">
                <a:latin typeface="Courier New" panose="02070309020205020404" pitchFamily="49" charset="0"/>
                <a:cs typeface="Courier New" panose="02070309020205020404" pitchFamily="49" charset="0"/>
              </a:rPr>
              <a:t>txt = clean[3].decode().</a:t>
            </a:r>
            <a:r>
              <a:rPr lang="en-GB" sz="1800" dirty="0" err="1">
                <a:latin typeface="Courier New" panose="02070309020205020404" pitchFamily="49" charset="0"/>
                <a:cs typeface="Courier New" panose="02070309020205020404" pitchFamily="49" charset="0"/>
              </a:rPr>
              <a:t>rstrip</a:t>
            </a:r>
            <a:r>
              <a:rPr lang="en-GB" sz="1800" dirty="0">
                <a:latin typeface="Courier New" panose="02070309020205020404" pitchFamily="49" charset="0"/>
                <a:cs typeface="Courier New" panose="02070309020205020404" pitchFamily="49" charset="0"/>
              </a:rPr>
              <a:t>('\x00') </a:t>
            </a:r>
          </a:p>
          <a:p>
            <a:pPr>
              <a:spcBef>
                <a:spcPct val="0"/>
              </a:spcBef>
            </a:pPr>
            <a:r>
              <a:rPr lang="en-GB" sz="1800" dirty="0">
                <a:latin typeface="Courier New" panose="02070309020205020404" pitchFamily="49" charset="0"/>
                <a:cs typeface="Courier New" panose="02070309020205020404" pitchFamily="49" charset="0"/>
              </a:rPr>
              <a:t>print(txt)</a:t>
            </a:r>
          </a:p>
        </p:txBody>
      </p:sp>
      <p:sp>
        <p:nvSpPr>
          <p:cNvPr id="22533" name="TextBox 5"/>
          <p:cNvSpPr txBox="1">
            <a:spLocks noChangeArrowheads="1"/>
          </p:cNvSpPr>
          <p:nvPr/>
        </p:nvSpPr>
        <p:spPr bwMode="auto">
          <a:xfrm>
            <a:off x="884216" y="5792737"/>
            <a:ext cx="8156575" cy="64611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(37, 42, 3.142, </a:t>
            </a:r>
            <a:r>
              <a:rPr lang="en-GB" sz="1800" dirty="0" err="1">
                <a:latin typeface="Courier New" panose="02070309020205020404" pitchFamily="49" charset="0"/>
                <a:cs typeface="Courier New" panose="02070309020205020404" pitchFamily="49" charset="0"/>
              </a:rPr>
              <a:t>b'Hollow</a:t>
            </a:r>
            <a:r>
              <a:rPr lang="en-GB" sz="1800" dirty="0">
                <a:latin typeface="Courier New" panose="02070309020205020404" pitchFamily="49" charset="0"/>
                <a:cs typeface="Courier New" panose="02070309020205020404" pitchFamily="49" charset="0"/>
              </a:rPr>
              <a:t> World!\x00\x00\x00\x00\x00...')</a:t>
            </a:r>
          </a:p>
          <a:p>
            <a:pPr>
              <a:spcBef>
                <a:spcPct val="0"/>
              </a:spcBef>
            </a:pPr>
            <a:r>
              <a:rPr lang="en-GB" sz="1800" dirty="0">
                <a:latin typeface="Courier New" panose="02070309020205020404" pitchFamily="49" charset="0"/>
                <a:cs typeface="Courier New" panose="02070309020205020404" pitchFamily="49" charset="0"/>
              </a:rPr>
              <a:t>Hollow World!</a:t>
            </a:r>
          </a:p>
        </p:txBody>
      </p:sp>
      <p:sp>
        <p:nvSpPr>
          <p:cNvPr id="4" name="TextBox 3"/>
          <p:cNvSpPr txBox="1"/>
          <p:nvPr/>
        </p:nvSpPr>
        <p:spPr>
          <a:xfrm>
            <a:off x="6250391" y="3014312"/>
            <a:ext cx="2693988" cy="175418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none">
            <a:spAutoFit/>
          </a:bodyPr>
          <a:lstStyle/>
          <a:p>
            <a:pPr>
              <a:defRPr/>
            </a:pPr>
            <a:r>
              <a:rPr lang="en-GB" dirty="0" err="1">
                <a:latin typeface="Courier New" panose="02070309020205020404" pitchFamily="49" charset="0"/>
                <a:cs typeface="Courier New" panose="02070309020205020404" pitchFamily="49" charset="0"/>
              </a:rPr>
              <a:t>typedef</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struct</a:t>
            </a:r>
            <a:r>
              <a:rPr lang="en-GB" dirty="0">
                <a:latin typeface="Courier New" panose="02070309020205020404" pitchFamily="49" charset="0"/>
                <a:cs typeface="Courier New" panose="02070309020205020404" pitchFamily="49" charset="0"/>
              </a:rPr>
              <a:t> {</a:t>
            </a:r>
          </a:p>
          <a:p>
            <a:pPr>
              <a:defRPr/>
            </a:pPr>
            <a:r>
              <a:rPr lang="en-GB"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int</a:t>
            </a:r>
            <a:r>
              <a:rPr lang="en-GB" dirty="0">
                <a:latin typeface="Courier New" panose="02070309020205020404" pitchFamily="49" charset="0"/>
                <a:cs typeface="Courier New" panose="02070309020205020404" pitchFamily="49" charset="0"/>
              </a:rPr>
              <a:t> a;</a:t>
            </a:r>
          </a:p>
          <a:p>
            <a:pPr>
              <a:defRPr/>
            </a:pPr>
            <a:r>
              <a:rPr lang="en-GB"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int</a:t>
            </a:r>
            <a:r>
              <a:rPr lang="en-GB" dirty="0">
                <a:latin typeface="Courier New" panose="02070309020205020404" pitchFamily="49" charset="0"/>
                <a:cs typeface="Courier New" panose="02070309020205020404" pitchFamily="49" charset="0"/>
              </a:rPr>
              <a:t> b;</a:t>
            </a:r>
          </a:p>
          <a:p>
            <a:pPr>
              <a:defRPr/>
            </a:pP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double</a:t>
            </a:r>
            <a:r>
              <a:rPr lang="en-GB" dirty="0">
                <a:latin typeface="Courier New" panose="02070309020205020404" pitchFamily="49" charset="0"/>
                <a:cs typeface="Courier New" panose="02070309020205020404" pitchFamily="49" charset="0"/>
              </a:rPr>
              <a:t> c;</a:t>
            </a:r>
          </a:p>
          <a:p>
            <a:pPr>
              <a:defRPr/>
            </a:pP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char</a:t>
            </a:r>
            <a:r>
              <a:rPr lang="en-GB" dirty="0">
                <a:latin typeface="Courier New" panose="02070309020205020404" pitchFamily="49" charset="0"/>
                <a:cs typeface="Courier New" panose="02070309020205020404" pitchFamily="49" charset="0"/>
              </a:rPr>
              <a:t> name[</a:t>
            </a:r>
            <a:r>
              <a:rPr lang="en-GB" b="1" dirty="0">
                <a:latin typeface="Courier New" panose="02070309020205020404" pitchFamily="49" charset="0"/>
                <a:cs typeface="Courier New" panose="02070309020205020404" pitchFamily="49" charset="0"/>
              </a:rPr>
              <a:t>80</a:t>
            </a:r>
            <a:r>
              <a:rPr lang="en-GB" dirty="0">
                <a:latin typeface="Courier New" panose="02070309020205020404" pitchFamily="49" charset="0"/>
                <a:cs typeface="Courier New" panose="02070309020205020404" pitchFamily="49" charset="0"/>
              </a:rPr>
              <a:t>];</a:t>
            </a:r>
          </a:p>
          <a:p>
            <a:pPr>
              <a:defRPr/>
            </a:pPr>
            <a:r>
              <a:rPr lang="en-GB" dirty="0">
                <a:latin typeface="Courier New" panose="02070309020205020404" pitchFamily="49" charset="0"/>
                <a:cs typeface="Courier New" panose="02070309020205020404" pitchFamily="49" charset="0"/>
              </a:rPr>
              <a:t>} data;</a:t>
            </a:r>
          </a:p>
        </p:txBody>
      </p:sp>
    </p:spTree>
    <p:extLst>
      <p:ext uri="{BB962C8B-B14F-4D97-AF65-F5344CB8AC3E}">
        <p14:creationId xmlns:p14="http://schemas.microsoft.com/office/powerpoint/2010/main" val="73526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Interacting with files</a:t>
            </a:r>
          </a:p>
        </p:txBody>
      </p:sp>
      <p:sp>
        <p:nvSpPr>
          <p:cNvPr id="5123" name="Rectangle 3"/>
          <p:cNvSpPr>
            <a:spLocks noGrp="1" noChangeArrowheads="1"/>
          </p:cNvSpPr>
          <p:nvPr>
            <p:ph idx="1"/>
          </p:nvPr>
        </p:nvSpPr>
        <p:spPr>
          <a:xfrm>
            <a:off x="341272" y="1368256"/>
            <a:ext cx="11516239" cy="4580512"/>
          </a:xfrm>
        </p:spPr>
        <p:txBody>
          <a:bodyPr/>
          <a:lstStyle/>
          <a:p>
            <a:r>
              <a:rPr lang="en-GB" sz="1800" b="1" dirty="0"/>
              <a:t>Useful programs often read and write to files</a:t>
            </a:r>
          </a:p>
          <a:p>
            <a:pPr marL="285750" indent="-285750">
              <a:buFont typeface="Arial" panose="020B0604020202020204" pitchFamily="34" charset="0"/>
              <a:buChar char="•"/>
            </a:pPr>
            <a:r>
              <a:rPr lang="en-GB" sz="1800" dirty="0"/>
              <a:t>How do we open, close and identify files?</a:t>
            </a:r>
          </a:p>
          <a:p>
            <a:pPr marL="285750" indent="-285750">
              <a:buFont typeface="Arial" panose="020B0604020202020204" pitchFamily="34" charset="0"/>
              <a:buChar char="•"/>
            </a:pPr>
            <a:r>
              <a:rPr lang="en-GB" sz="1800" dirty="0"/>
              <a:t>How do we want to interact – read, write or append?</a:t>
            </a:r>
          </a:p>
          <a:p>
            <a:pPr marL="285750" indent="-285750">
              <a:buFont typeface="Arial" panose="020B0604020202020204" pitchFamily="34" charset="0"/>
              <a:buChar char="•"/>
            </a:pPr>
            <a:r>
              <a:rPr lang="en-GB" sz="1800" dirty="0"/>
              <a:t>How do we access data - sequential or randomly?</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p:txBody>
      </p:sp>
      <p:pic>
        <p:nvPicPr>
          <p:cNvPr id="28" name="Picture 27">
            <a:extLst>
              <a:ext uri="{FF2B5EF4-FFF2-40B4-BE49-F238E27FC236}">
                <a16:creationId xmlns:a16="http://schemas.microsoft.com/office/drawing/2014/main" id="{A492F316-CE1D-F1AC-B9C1-B0E86F0FA58D}"/>
              </a:ext>
            </a:extLst>
          </p:cNvPr>
          <p:cNvPicPr>
            <a:picLocks noChangeAspect="1"/>
          </p:cNvPicPr>
          <p:nvPr/>
        </p:nvPicPr>
        <p:blipFill>
          <a:blip r:embed="rId3"/>
          <a:stretch>
            <a:fillRect/>
          </a:stretch>
        </p:blipFill>
        <p:spPr>
          <a:xfrm>
            <a:off x="1771650" y="3429000"/>
            <a:ext cx="8648700" cy="2962275"/>
          </a:xfrm>
          <a:prstGeom prst="rect">
            <a:avLst/>
          </a:prstGeom>
        </p:spPr>
      </p:pic>
    </p:spTree>
    <p:extLst>
      <p:ext uri="{BB962C8B-B14F-4D97-AF65-F5344CB8AC3E}">
        <p14:creationId xmlns:p14="http://schemas.microsoft.com/office/powerpoint/2010/main" val="22138607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New file objects</a:t>
            </a:r>
          </a:p>
        </p:txBody>
      </p:sp>
      <p:sp>
        <p:nvSpPr>
          <p:cNvPr id="5123" name="Rectangle 3"/>
          <p:cNvSpPr>
            <a:spLocks noGrp="1" noChangeArrowheads="1"/>
          </p:cNvSpPr>
          <p:nvPr>
            <p:ph idx="1"/>
          </p:nvPr>
        </p:nvSpPr>
        <p:spPr>
          <a:xfrm>
            <a:off x="341272" y="1368256"/>
            <a:ext cx="11516239" cy="4580512"/>
          </a:xfrm>
        </p:spPr>
        <p:txBody>
          <a:bodyPr/>
          <a:lstStyle/>
          <a:p>
            <a:r>
              <a:rPr lang="en-GB" sz="1800" b="1" dirty="0"/>
              <a:t>File objects are created with the </a:t>
            </a:r>
            <a:r>
              <a:rPr lang="en-GB" sz="1800" b="1" dirty="0">
                <a:latin typeface="Courier New" panose="02070309020205020404" pitchFamily="49" charset="0"/>
              </a:rPr>
              <a:t>open</a:t>
            </a:r>
            <a:r>
              <a:rPr lang="en-GB" sz="1800" b="1" dirty="0"/>
              <a:t> function</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r>
              <a:rPr lang="en-GB" sz="1800" b="1" dirty="0"/>
              <a:t>Valid open modes :</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pPr lvl="1">
              <a:buFont typeface="Arial" panose="020B0604020202020204" pitchFamily="34" charset="0"/>
              <a:buChar char="•"/>
            </a:pPr>
            <a:endParaRPr lang="en-GB" sz="1800" dirty="0"/>
          </a:p>
          <a:p>
            <a:r>
              <a:rPr lang="en-GB" sz="1800" b="1" dirty="0"/>
              <a:t>File will be closed on exit or better still closed explicitly</a:t>
            </a:r>
          </a:p>
        </p:txBody>
      </p:sp>
      <p:sp>
        <p:nvSpPr>
          <p:cNvPr id="5124" name="AutoShape 4"/>
          <p:cNvSpPr>
            <a:spLocks noChangeArrowheads="1"/>
          </p:cNvSpPr>
          <p:nvPr/>
        </p:nvSpPr>
        <p:spPr bwMode="auto">
          <a:xfrm>
            <a:off x="334489" y="3193042"/>
            <a:ext cx="7204231" cy="2660019"/>
          </a:xfrm>
          <a:prstGeom prst="roundRect">
            <a:avLst>
              <a:gd name="adj" fmla="val 16667"/>
            </a:avLst>
          </a:prstGeom>
          <a:solidFill>
            <a:schemeClr val="bg2">
              <a:lumMod val="20000"/>
              <a:lumOff val="80000"/>
            </a:schemeClr>
          </a:solidFill>
          <a:ln w="12700">
            <a:solidFill>
              <a:schemeClr val="tx1"/>
            </a:solidFill>
            <a:round/>
            <a:headEnd/>
            <a:tailEnd/>
          </a:ln>
          <a:effectLst>
            <a:outerShdw blurRad="50800" dist="38100" dir="2700000" algn="tl" rotWithShape="0">
              <a:prstClr val="black">
                <a:alpha val="40000"/>
              </a:prstClr>
            </a:outerShdw>
          </a:effectLst>
        </p:spPr>
        <p:txBody>
          <a:bodyPr wrap="square" lIns="90488" tIns="44450" rIns="90488" bIns="44450">
            <a:spAutoFit/>
          </a:bodyPr>
          <a:lstStyle/>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r</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existing file for read (</a:t>
            </a:r>
            <a:r>
              <a:rPr lang="en-GB" sz="1600" b="1" u="sng" dirty="0"/>
              <a:t>default</a:t>
            </a:r>
            <a:r>
              <a:rPr lang="en-GB" sz="1600" b="1" dirty="0"/>
              <a:t>)</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w</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file for write, create or overwrite existing file</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a</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file for append, create if does not exist</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x</a:t>
            </a:r>
            <a:r>
              <a:rPr lang="en-GB" sz="1600" b="1" dirty="0">
                <a:latin typeface="Courier New" panose="02070309020205020404" pitchFamily="49" charset="0"/>
                <a:cs typeface="Courier New" panose="02070309020205020404" pitchFamily="49" charset="0"/>
              </a:rPr>
              <a:t>'	</a:t>
            </a:r>
            <a:r>
              <a:rPr lang="en-GB" sz="1600" b="1" dirty="0">
                <a:cs typeface="Courier New" panose="02070309020205020404" pitchFamily="49" charset="0"/>
              </a:rPr>
              <a:t>create file and open for write, fails if file exists (3.3)</a:t>
            </a:r>
            <a:endParaRPr lang="en-GB" sz="1600" b="1" dirty="0"/>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r</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open existing file for read/write</a:t>
            </a: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w</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create &amp; truncate file for read/write</a:t>
            </a:r>
            <a:endParaRPr lang="en-GB" sz="1600" b="1" dirty="0">
              <a:latin typeface="Courier New" pitchFamily="49" charset="0"/>
            </a:endParaRPr>
          </a:p>
          <a:p>
            <a:pPr>
              <a:spcBef>
                <a:spcPct val="40000"/>
              </a:spcBef>
            </a:pPr>
            <a:r>
              <a:rPr lang="en-GB" sz="1600" b="1" dirty="0">
                <a:latin typeface="Courier New" panose="02070309020205020404" pitchFamily="49" charset="0"/>
                <a:cs typeface="Courier New" panose="02070309020205020404" pitchFamily="49" charset="0"/>
              </a:rPr>
              <a:t>'</a:t>
            </a:r>
            <a:r>
              <a:rPr lang="en-GB" sz="1600" b="1" dirty="0">
                <a:solidFill>
                  <a:srgbClr val="0000C8"/>
                </a:solidFill>
                <a:latin typeface="Courier New" panose="02070309020205020404" pitchFamily="49" charset="0"/>
                <a:cs typeface="Courier New" panose="02070309020205020404" pitchFamily="49" charset="0"/>
              </a:rPr>
              <a:t>a</a:t>
            </a:r>
            <a:r>
              <a:rPr lang="en-GB" sz="1600" b="1" dirty="0">
                <a:solidFill>
                  <a:srgbClr val="0033CC"/>
                </a:solidFill>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b="1" dirty="0"/>
              <a:t>create &amp; append file for read/write</a:t>
            </a:r>
            <a:endParaRPr lang="en-GB" sz="1600" b="1" dirty="0">
              <a:latin typeface="Courier New" pitchFamily="49" charset="0"/>
            </a:endParaRPr>
          </a:p>
        </p:txBody>
      </p:sp>
      <p:sp>
        <p:nvSpPr>
          <p:cNvPr id="5125" name="AutoShape 5"/>
          <p:cNvSpPr>
            <a:spLocks noChangeArrowheads="1"/>
          </p:cNvSpPr>
          <p:nvPr/>
        </p:nvSpPr>
        <p:spPr bwMode="auto">
          <a:xfrm>
            <a:off x="344941" y="1821851"/>
            <a:ext cx="9959120" cy="644148"/>
          </a:xfrm>
          <a:prstGeom prst="roundRect">
            <a:avLst>
              <a:gd name="adj" fmla="val 16667"/>
            </a:avLst>
          </a:prstGeom>
          <a:solidFill>
            <a:schemeClr val="bg2">
              <a:lumMod val="20000"/>
              <a:lumOff val="80000"/>
            </a:schemeClr>
          </a:solidFill>
          <a:ln w="12700">
            <a:solidFill>
              <a:schemeClr val="tx1"/>
            </a:solidFill>
            <a:round/>
            <a:headEnd/>
            <a:tailEnd/>
          </a:ln>
          <a:effectLst>
            <a:outerShdw blurRad="50800" dist="38100" dir="2700000" algn="tl" rotWithShape="0">
              <a:prstClr val="black">
                <a:alpha val="40000"/>
              </a:prstClr>
            </a:outerShdw>
          </a:effectLst>
        </p:spPr>
        <p:txBody>
          <a:bodyPr wrap="square" lIns="90488" tIns="44450" rIns="90488" bIns="44450">
            <a:spAutoFit/>
          </a:bodyPr>
          <a:lstStyle/>
          <a:p>
            <a:r>
              <a:rPr lang="en-GB" sz="1600" dirty="0" err="1">
                <a:latin typeface="Courier New" panose="02070309020205020404" pitchFamily="49" charset="0"/>
                <a:cs typeface="Courier New" panose="02070309020205020404" pitchFamily="49" charset="0"/>
              </a:rPr>
              <a:t>FileObject</a:t>
            </a:r>
            <a:r>
              <a:rPr lang="en-GB" sz="1600" dirty="0">
                <a:latin typeface="Courier New" panose="02070309020205020404" pitchFamily="49" charset="0"/>
                <a:cs typeface="Courier New" panose="02070309020205020404" pitchFamily="49" charset="0"/>
              </a:rPr>
              <a:t> = </a:t>
            </a:r>
            <a:r>
              <a:rPr lang="en-GB" sz="1600" b="1" dirty="0">
                <a:solidFill>
                  <a:srgbClr val="0000FF"/>
                </a:solidFill>
                <a:latin typeface="Courier New" panose="02070309020205020404" pitchFamily="49" charset="0"/>
                <a:cs typeface="Courier New" panose="02070309020205020404" pitchFamily="49" charset="0"/>
              </a:rPr>
              <a:t>open</a:t>
            </a:r>
            <a:r>
              <a:rPr lang="en-GB" sz="1600" b="1" dirty="0">
                <a:latin typeface="Courier New" panose="02070309020205020404" pitchFamily="49" charset="0"/>
                <a:cs typeface="Courier New" panose="02070309020205020404" pitchFamily="49" charset="0"/>
              </a:rPr>
              <a:t>(</a:t>
            </a:r>
            <a:r>
              <a:rPr lang="en-GB" sz="1600" i="1" dirty="0"/>
              <a:t>filename, mode=</a:t>
            </a:r>
            <a:r>
              <a:rPr lang="en-GB" sz="1600" i="1" dirty="0">
                <a:latin typeface="Courier New" panose="02070309020205020404" pitchFamily="49" charset="0"/>
              </a:rPr>
              <a:t>'r'</a:t>
            </a:r>
            <a:r>
              <a:rPr lang="en-GB" sz="1600" i="1" dirty="0"/>
              <a:t>, buffering</a:t>
            </a:r>
            <a:r>
              <a:rPr lang="en-GB" sz="1600" dirty="0"/>
              <a:t>=</a:t>
            </a:r>
            <a:r>
              <a:rPr lang="en-GB" sz="1600" dirty="0">
                <a:latin typeface="Courier New" panose="02070309020205020404" pitchFamily="49" charset="0"/>
              </a:rPr>
              <a:t>-1</a:t>
            </a:r>
            <a:r>
              <a:rPr lang="en-GB" sz="1600" b="1"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rPr>
              <a:t> </a:t>
            </a:r>
            <a:r>
              <a:rPr lang="en-GB" sz="1600" i="1" dirty="0"/>
              <a:t>encoding=None</a:t>
            </a:r>
            <a:r>
              <a:rPr lang="en-GB" sz="1600" dirty="0"/>
              <a:t>, </a:t>
            </a:r>
            <a:r>
              <a:rPr lang="en-GB" sz="1600" i="1" dirty="0"/>
              <a:t>errors=None</a:t>
            </a:r>
            <a:r>
              <a:rPr lang="en-GB" sz="1600" dirty="0"/>
              <a:t>,   		      </a:t>
            </a:r>
            <a:r>
              <a:rPr lang="en-GB" sz="1600" i="1" dirty="0"/>
              <a:t>newline=None</a:t>
            </a:r>
            <a:r>
              <a:rPr lang="en-GB" sz="1600" dirty="0"/>
              <a:t>, </a:t>
            </a:r>
            <a:r>
              <a:rPr lang="en-GB" sz="1600" i="1" dirty="0" err="1"/>
              <a:t>closefd</a:t>
            </a:r>
            <a:r>
              <a:rPr lang="en-GB" sz="1600" i="1" dirty="0"/>
              <a:t>=True, opener=None</a:t>
            </a:r>
            <a:r>
              <a:rPr lang="en-GB" sz="1600" b="1" dirty="0">
                <a:latin typeface="Courier New" panose="02070309020205020404" pitchFamily="49" charset="0"/>
                <a:cs typeface="Courier New" panose="02070309020205020404" pitchFamily="49" charset="0"/>
              </a:rPr>
              <a:t>)</a:t>
            </a:r>
          </a:p>
        </p:txBody>
      </p:sp>
      <p:sp>
        <p:nvSpPr>
          <p:cNvPr id="5126" name="AutoShape 6"/>
          <p:cNvSpPr>
            <a:spLocks noChangeArrowheads="1"/>
          </p:cNvSpPr>
          <p:nvPr/>
        </p:nvSpPr>
        <p:spPr bwMode="auto">
          <a:xfrm>
            <a:off x="344941" y="6402363"/>
            <a:ext cx="2733539" cy="371733"/>
          </a:xfrm>
          <a:prstGeom prst="roundRect">
            <a:avLst>
              <a:gd name="adj" fmla="val 16667"/>
            </a:avLst>
          </a:prstGeom>
          <a:solidFill>
            <a:schemeClr val="tx2">
              <a:lumMod val="20000"/>
              <a:lumOff val="80000"/>
            </a:schemeClr>
          </a:solidFill>
          <a:ln w="12700">
            <a:solidFill>
              <a:schemeClr val="tx1"/>
            </a:solidFill>
            <a:round/>
            <a:headEnd/>
            <a:tailEnd/>
          </a:ln>
          <a:effectLst>
            <a:outerShdw blurRad="50800" dist="38100" dir="2700000" algn="tl" rotWithShape="0">
              <a:prstClr val="black">
                <a:alpha val="40000"/>
              </a:prstClr>
            </a:outerShdw>
          </a:effectLst>
        </p:spPr>
        <p:txBody>
          <a:bodyPr wrap="square" lIns="90488" tIns="44450" rIns="90488" bIns="44450">
            <a:spAutoFit/>
          </a:bodyPr>
          <a:lstStyle/>
          <a:p>
            <a:r>
              <a:rPr lang="en-GB" sz="1600" dirty="0" err="1">
                <a:latin typeface="Courier New" panose="02070309020205020404" pitchFamily="49" charset="0"/>
                <a:cs typeface="Courier New" panose="02070309020205020404" pitchFamily="49" charset="0"/>
              </a:rPr>
              <a:t>FileObject.</a:t>
            </a:r>
            <a:r>
              <a:rPr lang="en-GB" sz="1600" b="1" dirty="0" err="1">
                <a:latin typeface="Courier New" panose="02070309020205020404" pitchFamily="49" charset="0"/>
                <a:cs typeface="Courier New" panose="02070309020205020404" pitchFamily="49" charset="0"/>
              </a:rPr>
              <a:t>close</a:t>
            </a:r>
            <a:r>
              <a:rPr lang="en-GB"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177081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dirty="0"/>
              <a:t>Reading files into Python</a:t>
            </a:r>
          </a:p>
        </p:txBody>
      </p:sp>
      <p:sp>
        <p:nvSpPr>
          <p:cNvPr id="6147" name="Rectangle 3"/>
          <p:cNvSpPr>
            <a:spLocks noGrp="1" noChangeArrowheads="1"/>
          </p:cNvSpPr>
          <p:nvPr>
            <p:ph idx="1"/>
          </p:nvPr>
        </p:nvSpPr>
        <p:spPr/>
        <p:txBody>
          <a:bodyPr>
            <a:normAutofit/>
          </a:bodyPr>
          <a:lstStyle/>
          <a:p>
            <a:r>
              <a:rPr lang="en-GB" b="1" dirty="0"/>
              <a:t>Create a file object with </a:t>
            </a:r>
            <a:r>
              <a:rPr lang="en-GB" b="1" dirty="0">
                <a:latin typeface="Courier New" panose="02070309020205020404" pitchFamily="49" charset="0"/>
              </a:rPr>
              <a:t>open()</a:t>
            </a:r>
          </a:p>
          <a:p>
            <a:endParaRPr lang="en-GB" dirty="0">
              <a:latin typeface="Courier New" panose="02070309020205020404" pitchFamily="49" charset="0"/>
            </a:endParaRPr>
          </a:p>
          <a:p>
            <a:pPr lvl="2"/>
            <a:endParaRPr lang="en-GB" dirty="0"/>
          </a:p>
          <a:p>
            <a:r>
              <a:rPr lang="en-GB" b="1" dirty="0"/>
              <a:t>Read </a:t>
            </a:r>
            <a:r>
              <a:rPr lang="en-GB" b="1" i="1" dirty="0"/>
              <a:t>n</a:t>
            </a:r>
            <a:r>
              <a:rPr lang="en-GB" b="1" dirty="0"/>
              <a:t> characters (in text mode)</a:t>
            </a:r>
          </a:p>
          <a:p>
            <a:pPr marL="457200" lvl="1" indent="-230400">
              <a:buFont typeface="Arial" panose="020B0604020202020204" pitchFamily="34" charset="0"/>
              <a:buChar char="•"/>
            </a:pPr>
            <a:r>
              <a:rPr lang="en-GB" sz="1800" dirty="0"/>
              <a:t> May return fewer characters near end-of-file</a:t>
            </a:r>
          </a:p>
          <a:p>
            <a:pPr marL="457200" lvl="1" indent="-230400">
              <a:buFont typeface="Arial" panose="020B0604020202020204" pitchFamily="34" charset="0"/>
              <a:buChar char="•"/>
            </a:pPr>
            <a:r>
              <a:rPr lang="en-GB" sz="1800" dirty="0"/>
              <a:t> If </a:t>
            </a:r>
            <a:r>
              <a:rPr lang="en-GB" sz="1800" i="1" dirty="0"/>
              <a:t>n</a:t>
            </a:r>
            <a:r>
              <a:rPr lang="en-GB" sz="1800" dirty="0"/>
              <a:t> is not specified, the entire file is read</a:t>
            </a:r>
          </a:p>
          <a:p>
            <a:pPr lvl="3"/>
            <a:endParaRPr lang="en-GB" dirty="0"/>
          </a:p>
          <a:p>
            <a:pPr lvl="3">
              <a:buFont typeface="Arial" panose="020B0604020202020204" pitchFamily="34" charset="0"/>
              <a:buChar char="•"/>
            </a:pPr>
            <a:endParaRPr lang="en-GB" sz="900" dirty="0"/>
          </a:p>
          <a:p>
            <a:r>
              <a:rPr lang="en-GB" b="1" dirty="0"/>
              <a:t>Read a line</a:t>
            </a:r>
            <a:endParaRPr lang="en-GB" sz="800" dirty="0"/>
          </a:p>
          <a:p>
            <a:pPr marL="457200" lvl="1" indent="-230400">
              <a:buFont typeface="Arial" panose="020B0604020202020204" pitchFamily="34" charset="0"/>
              <a:buChar char="•"/>
            </a:pPr>
            <a:r>
              <a:rPr lang="en-GB" sz="1800" dirty="0"/>
              <a:t> The line terminator "\n" is included</a:t>
            </a:r>
          </a:p>
          <a:p>
            <a:pPr marL="457200" lvl="1" indent="-230400">
              <a:buFont typeface="Arial" panose="020B0604020202020204" pitchFamily="34" charset="0"/>
              <a:buChar char="•"/>
            </a:pPr>
            <a:r>
              <a:rPr lang="en-GB" sz="1800" dirty="0"/>
              <a:t> Returns an empty string (False) at end-of-file</a:t>
            </a:r>
          </a:p>
        </p:txBody>
      </p:sp>
      <p:sp>
        <p:nvSpPr>
          <p:cNvPr id="6148" name="Text Box 4"/>
          <p:cNvSpPr txBox="1">
            <a:spLocks noChangeArrowheads="1"/>
          </p:cNvSpPr>
          <p:nvPr/>
        </p:nvSpPr>
        <p:spPr bwMode="auto">
          <a:xfrm>
            <a:off x="853708" y="3672895"/>
            <a:ext cx="4470400" cy="34607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latin typeface="Courier New" panose="02070309020205020404" pitchFamily="49" charset="0"/>
                <a:cs typeface="Courier New" panose="02070309020205020404" pitchFamily="49" charset="0"/>
              </a:rPr>
              <a:t>buffer</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infile.read</a:t>
            </a:r>
            <a:r>
              <a:rPr lang="en-GB" sz="1800" b="1" dirty="0">
                <a:latin typeface="Courier New" panose="02070309020205020404" pitchFamily="49" charset="0"/>
                <a:cs typeface="Courier New" panose="02070309020205020404" pitchFamily="49" charset="0"/>
              </a:rPr>
              <a:t>(</a:t>
            </a:r>
            <a:r>
              <a:rPr lang="en-GB" sz="1800" dirty="0">
                <a:latin typeface="Courier New" panose="02070309020205020404" pitchFamily="49" charset="0"/>
                <a:cs typeface="Courier New" panose="02070309020205020404" pitchFamily="49" charset="0"/>
              </a:rPr>
              <a:t>42</a:t>
            </a:r>
            <a:r>
              <a:rPr lang="en-GB" sz="1800" b="1" dirty="0">
                <a:latin typeface="Courier New" panose="02070309020205020404" pitchFamily="49" charset="0"/>
                <a:cs typeface="Courier New" panose="02070309020205020404" pitchFamily="49" charset="0"/>
              </a:rPr>
              <a:t>)</a:t>
            </a:r>
            <a:r>
              <a:rPr lang="en-GB" sz="1800" b="1" dirty="0">
                <a:latin typeface="Courier New" panose="02070309020205020404" pitchFamily="49" charset="0"/>
              </a:rPr>
              <a:t>	</a:t>
            </a:r>
          </a:p>
        </p:txBody>
      </p:sp>
      <p:sp>
        <p:nvSpPr>
          <p:cNvPr id="6149" name="Text Box 5"/>
          <p:cNvSpPr txBox="1">
            <a:spLocks noChangeArrowheads="1"/>
          </p:cNvSpPr>
          <p:nvPr/>
        </p:nvSpPr>
        <p:spPr bwMode="auto">
          <a:xfrm>
            <a:off x="844183" y="1729384"/>
            <a:ext cx="4479925" cy="37306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infile</a:t>
            </a:r>
            <a:r>
              <a:rPr lang="en-GB" sz="1800" dirty="0">
                <a:latin typeface="Courier New" panose="02070309020205020404" pitchFamily="49" charset="0"/>
                <a:cs typeface="Courier New" panose="02070309020205020404" pitchFamily="49" charset="0"/>
              </a:rPr>
              <a:t> = </a:t>
            </a:r>
            <a:r>
              <a:rPr lang="en-GB" sz="1800" b="1" dirty="0">
                <a:latin typeface="Courier New" panose="02070309020205020404" pitchFamily="49" charset="0"/>
                <a:cs typeface="Courier New" panose="02070309020205020404" pitchFamily="49" charset="0"/>
              </a:rPr>
              <a:t>open</a:t>
            </a:r>
            <a:r>
              <a:rPr lang="en-GB" sz="1800" dirty="0">
                <a:latin typeface="Courier New" panose="02070309020205020404" pitchFamily="49" charset="0"/>
                <a:cs typeface="Courier New" panose="02070309020205020404" pitchFamily="49" charset="0"/>
              </a:rPr>
              <a:t>('filename', 'rt')</a:t>
            </a:r>
          </a:p>
        </p:txBody>
      </p:sp>
      <p:sp>
        <p:nvSpPr>
          <p:cNvPr id="6150" name="Text Box 6"/>
          <p:cNvSpPr txBox="1">
            <a:spLocks noChangeArrowheads="1"/>
          </p:cNvSpPr>
          <p:nvPr/>
        </p:nvSpPr>
        <p:spPr bwMode="auto">
          <a:xfrm>
            <a:off x="844183" y="5489744"/>
            <a:ext cx="4470400" cy="34607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latin typeface="Courier New" panose="02070309020205020404" pitchFamily="49" charset="0"/>
                <a:cs typeface="Courier New" panose="02070309020205020404" pitchFamily="49" charset="0"/>
              </a:rPr>
              <a:t>line</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infile.readline</a:t>
            </a:r>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2247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Reading tricks</a:t>
            </a:r>
          </a:p>
        </p:txBody>
      </p:sp>
      <p:sp>
        <p:nvSpPr>
          <p:cNvPr id="7171" name="Rectangle 3"/>
          <p:cNvSpPr>
            <a:spLocks noGrp="1" noChangeArrowheads="1"/>
          </p:cNvSpPr>
          <p:nvPr>
            <p:ph type="body" sz="quarter" idx="4294967295"/>
          </p:nvPr>
        </p:nvSpPr>
        <p:spPr>
          <a:xfrm>
            <a:off x="339971" y="1367059"/>
            <a:ext cx="11715750" cy="5214937"/>
          </a:xfrm>
        </p:spPr>
        <p:txBody>
          <a:bodyPr/>
          <a:lstStyle/>
          <a:p>
            <a:r>
              <a:rPr lang="en-GB" b="1" dirty="0"/>
              <a:t>Reading the whole file into a variable</a:t>
            </a:r>
          </a:p>
          <a:p>
            <a:pPr marL="457200" lvl="1" indent="-230400">
              <a:buFont typeface="Arial" panose="020B0604020202020204" pitchFamily="34" charset="0"/>
              <a:buChar char="•"/>
            </a:pPr>
            <a:r>
              <a:rPr lang="en-GB" sz="1800" dirty="0"/>
              <a:t> Be careful of the file size</a:t>
            </a:r>
          </a:p>
          <a:p>
            <a:pPr lvl="1"/>
            <a:endParaRPr lang="en-GB" sz="800" dirty="0"/>
          </a:p>
          <a:p>
            <a:pPr lvl="1"/>
            <a:endParaRPr lang="en-GB" dirty="0"/>
          </a:p>
          <a:p>
            <a:pPr lvl="1"/>
            <a:endParaRPr lang="en-GB" dirty="0"/>
          </a:p>
          <a:p>
            <a:pPr lvl="1"/>
            <a:endParaRPr lang="en-GB" dirty="0"/>
          </a:p>
          <a:p>
            <a:r>
              <a:rPr lang="en-GB" b="1" dirty="0"/>
              <a:t>Reading a file sequentially in a loop</a:t>
            </a:r>
          </a:p>
          <a:p>
            <a:pPr marL="457200" lvl="1" indent="-230400">
              <a:buFont typeface="Arial" panose="020B0604020202020204" pitchFamily="34" charset="0"/>
              <a:buChar char="•"/>
            </a:pPr>
            <a:r>
              <a:rPr lang="en-GB" sz="1800" dirty="0"/>
              <a:t>Inefficient</a:t>
            </a:r>
          </a:p>
          <a:p>
            <a:pPr lvl="2"/>
            <a:endParaRPr lang="en-GB" dirty="0"/>
          </a:p>
          <a:p>
            <a:pPr marL="88900" lvl="3" indent="0">
              <a:buNone/>
            </a:pPr>
            <a:endParaRPr lang="en-GB" dirty="0"/>
          </a:p>
          <a:p>
            <a:pPr marL="457200" lvl="1" indent="-230400">
              <a:buFont typeface="Arial" panose="020B0604020202020204" pitchFamily="34" charset="0"/>
              <a:buChar char="•"/>
            </a:pPr>
            <a:r>
              <a:rPr lang="en-GB" sz="1800" dirty="0"/>
              <a:t>Use the file object iterator</a:t>
            </a:r>
          </a:p>
        </p:txBody>
      </p:sp>
      <p:sp>
        <p:nvSpPr>
          <p:cNvPr id="7172" name="Text Box 4"/>
          <p:cNvSpPr txBox="1">
            <a:spLocks noChangeArrowheads="1"/>
          </p:cNvSpPr>
          <p:nvPr/>
        </p:nvSpPr>
        <p:spPr bwMode="auto">
          <a:xfrm>
            <a:off x="891233" y="2147757"/>
            <a:ext cx="6597650" cy="94613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88135" tIns="43294" rIns="88135" bIns="43294">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nSpc>
                <a:spcPct val="90000"/>
              </a:lnSpc>
              <a:spcBef>
                <a:spcPct val="0"/>
              </a:spcBef>
            </a:pPr>
            <a:r>
              <a:rPr lang="en-GB" sz="1800" dirty="0">
                <a:latin typeface="Courier New" panose="02070309020205020404" pitchFamily="49" charset="0"/>
                <a:cs typeface="Courier New" panose="02070309020205020404" pitchFamily="49" charset="0"/>
              </a:rPr>
              <a:t>lines = open('</a:t>
            </a:r>
            <a:r>
              <a:rPr lang="en-US" sz="1800" dirty="0">
                <a:latin typeface="Courier New" panose="02070309020205020404" pitchFamily="49" charset="0"/>
                <a:cs typeface="Courier New" panose="02070309020205020404" pitchFamily="49" charset="0"/>
              </a:rPr>
              <a:t>brian.txt</a:t>
            </a:r>
            <a:r>
              <a:rPr lang="en-GB" sz="1800" dirty="0">
                <a:latin typeface="Courier New" panose="02070309020205020404" pitchFamily="49" charset="0"/>
                <a:cs typeface="Courier New" panose="02070309020205020404" pitchFamily="49" charset="0"/>
              </a:rPr>
              <a:t>').read()</a:t>
            </a:r>
          </a:p>
          <a:p>
            <a:pPr>
              <a:lnSpc>
                <a:spcPct val="90000"/>
              </a:lnSpc>
              <a:spcBef>
                <a:spcPct val="0"/>
              </a:spcBef>
            </a:pPr>
            <a:r>
              <a:rPr lang="en-US" sz="1800" dirty="0" err="1">
                <a:latin typeface="Courier New" panose="02070309020205020404" pitchFamily="49" charset="0"/>
                <a:cs typeface="Courier New" panose="02070309020205020404" pitchFamily="49" charset="0"/>
              </a:rPr>
              <a:t>llines</a:t>
            </a:r>
            <a:r>
              <a:rPr lang="en-US" sz="1800" dirty="0">
                <a:latin typeface="Courier New" panose="02070309020205020404" pitchFamily="49" charset="0"/>
                <a:cs typeface="Courier New" panose="02070309020205020404" pitchFamily="49" charset="0"/>
              </a:rPr>
              <a:t> = open('brian.txt').read().</a:t>
            </a:r>
            <a:r>
              <a:rPr lang="en-US" sz="1800" dirty="0" err="1">
                <a:latin typeface="Courier New" panose="02070309020205020404" pitchFamily="49" charset="0"/>
                <a:cs typeface="Courier New" panose="02070309020205020404" pitchFamily="49" charset="0"/>
              </a:rPr>
              <a:t>splitlines</a:t>
            </a:r>
            <a:r>
              <a:rPr lang="en-US" sz="1800" dirty="0">
                <a:latin typeface="Courier New" panose="02070309020205020404" pitchFamily="49" charset="0"/>
                <a:cs typeface="Courier New" panose="02070309020205020404" pitchFamily="49" charset="0"/>
              </a:rPr>
              <a:t>()</a:t>
            </a:r>
          </a:p>
          <a:p>
            <a:pPr>
              <a:lnSpc>
                <a:spcPct val="90000"/>
              </a:lnSpc>
              <a:spcBef>
                <a:spcPct val="0"/>
              </a:spcBef>
            </a:pPr>
            <a:endParaRPr lang="en-US" sz="800" dirty="0">
              <a:latin typeface="Courier New" panose="02070309020205020404" pitchFamily="49" charset="0"/>
              <a:cs typeface="Courier New" panose="02070309020205020404" pitchFamily="49" charset="0"/>
            </a:endParaRPr>
          </a:p>
          <a:p>
            <a:pPr>
              <a:lnSpc>
                <a:spcPct val="90000"/>
              </a:lnSpc>
              <a:spcBef>
                <a:spcPct val="0"/>
              </a:spcBef>
            </a:pPr>
            <a:r>
              <a:rPr lang="en-US" sz="1800" dirty="0" err="1">
                <a:latin typeface="Courier New" panose="02070309020205020404" pitchFamily="49" charset="0"/>
                <a:cs typeface="Courier New" panose="02070309020205020404" pitchFamily="49" charset="0"/>
              </a:rPr>
              <a:t>linelist</a:t>
            </a:r>
            <a:r>
              <a:rPr lang="en-US" sz="1800" dirty="0">
                <a:latin typeface="Courier New" panose="02070309020205020404" pitchFamily="49" charset="0"/>
                <a:cs typeface="Courier New" panose="02070309020205020404" pitchFamily="49" charset="0"/>
              </a:rPr>
              <a:t> = open('brian.txt').</a:t>
            </a:r>
            <a:r>
              <a:rPr lang="en-US" sz="1800" dirty="0" err="1">
                <a:latin typeface="Courier New" panose="02070309020205020404" pitchFamily="49" charset="0"/>
                <a:cs typeface="Courier New" panose="02070309020205020404" pitchFamily="49" charset="0"/>
              </a:rPr>
              <a:t>readlines</a:t>
            </a:r>
            <a:r>
              <a:rPr lang="en-US" sz="1800" dirty="0">
                <a:latin typeface="Courier New" panose="02070309020205020404" pitchFamily="49" charset="0"/>
                <a:cs typeface="Courier New" panose="02070309020205020404" pitchFamily="49" charset="0"/>
              </a:rPr>
              <a:t>()</a:t>
            </a:r>
            <a:endParaRPr lang="en-GB" sz="1800" dirty="0">
              <a:latin typeface="Courier New" panose="02070309020205020404" pitchFamily="49" charset="0"/>
              <a:cs typeface="Courier New" panose="02070309020205020404" pitchFamily="49" charset="0"/>
            </a:endParaRPr>
          </a:p>
        </p:txBody>
      </p:sp>
      <p:sp>
        <p:nvSpPr>
          <p:cNvPr id="7173" name="Text Box 5"/>
          <p:cNvSpPr txBox="1">
            <a:spLocks noChangeArrowheads="1"/>
          </p:cNvSpPr>
          <p:nvPr/>
        </p:nvSpPr>
        <p:spPr bwMode="auto">
          <a:xfrm>
            <a:off x="891233" y="5446414"/>
            <a:ext cx="6626225" cy="650875"/>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Courier New" panose="02070309020205020404" pitchFamily="49" charset="0"/>
                <a:cs typeface="Courier New" panose="02070309020205020404" pitchFamily="49" charset="0"/>
              </a:rPr>
              <a:t>for line in open('lines.txt'):</a:t>
            </a:r>
          </a:p>
          <a:p>
            <a:pPr>
              <a:spcBef>
                <a:spcPct val="0"/>
              </a:spcBef>
            </a:pPr>
            <a:r>
              <a:rPr lang="en-GB" sz="1800" dirty="0">
                <a:latin typeface="Courier New" panose="02070309020205020404" pitchFamily="49" charset="0"/>
                <a:cs typeface="Courier New" panose="02070309020205020404" pitchFamily="49" charset="0"/>
              </a:rPr>
              <a:t>    print(line, end="")</a:t>
            </a:r>
          </a:p>
        </p:txBody>
      </p:sp>
      <p:sp>
        <p:nvSpPr>
          <p:cNvPr id="7175" name="Text Box 7"/>
          <p:cNvSpPr txBox="1">
            <a:spLocks noChangeArrowheads="1"/>
          </p:cNvSpPr>
          <p:nvPr/>
        </p:nvSpPr>
        <p:spPr bwMode="auto">
          <a:xfrm>
            <a:off x="891233" y="4310833"/>
            <a:ext cx="6645275" cy="650875"/>
          </a:xfrm>
          <a:prstGeom prst="rect">
            <a:avLst/>
          </a:prstGeom>
          <a:solidFill>
            <a:schemeClr val="tx1">
              <a:lumMod val="25000"/>
              <a:lumOff val="7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b="1" dirty="0">
                <a:latin typeface="Courier New" panose="02070309020205020404" pitchFamily="49" charset="0"/>
                <a:cs typeface="Courier New" panose="02070309020205020404" pitchFamily="49" charset="0"/>
              </a:rPr>
              <a:t>for line in open('lines.txt').</a:t>
            </a:r>
            <a:r>
              <a:rPr lang="en-GB" sz="1800" b="1" dirty="0" err="1">
                <a:latin typeface="Courier New" panose="02070309020205020404" pitchFamily="49" charset="0"/>
                <a:cs typeface="Courier New" panose="02070309020205020404" pitchFamily="49" charset="0"/>
              </a:rPr>
              <a:t>readlines</a:t>
            </a:r>
            <a:r>
              <a:rPr lang="en-GB" sz="1800" b="1"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print(line, end="")</a:t>
            </a:r>
          </a:p>
        </p:txBody>
      </p:sp>
      <p:pic>
        <p:nvPicPr>
          <p:cNvPr id="8" name="Graphic 7" descr="Stopwatch 33%">
            <a:extLst>
              <a:ext uri="{FF2B5EF4-FFF2-40B4-BE49-F238E27FC236}">
                <a16:creationId xmlns:a16="http://schemas.microsoft.com/office/drawing/2014/main" id="{0CEC7C67-4774-4EF4-817F-6F4A859E6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5380" y="4310833"/>
            <a:ext cx="650876" cy="650876"/>
          </a:xfrm>
          <a:prstGeom prst="rect">
            <a:avLst/>
          </a:prstGeom>
        </p:spPr>
      </p:pic>
      <p:pic>
        <p:nvPicPr>
          <p:cNvPr id="3" name="Picture 2">
            <a:extLst>
              <a:ext uri="{FF2B5EF4-FFF2-40B4-BE49-F238E27FC236}">
                <a16:creationId xmlns:a16="http://schemas.microsoft.com/office/drawing/2014/main" id="{D62CFA02-5744-21D9-A7F0-83AF4E866FDA}"/>
              </a:ext>
            </a:extLst>
          </p:cNvPr>
          <p:cNvPicPr>
            <a:picLocks noChangeAspect="1"/>
          </p:cNvPicPr>
          <p:nvPr/>
        </p:nvPicPr>
        <p:blipFill>
          <a:blip r:embed="rId5"/>
          <a:stretch>
            <a:fillRect/>
          </a:stretch>
        </p:blipFill>
        <p:spPr>
          <a:xfrm>
            <a:off x="7658697" y="5490941"/>
            <a:ext cx="543806" cy="554416"/>
          </a:xfrm>
          <a:prstGeom prst="rect">
            <a:avLst/>
          </a:prstGeom>
        </p:spPr>
      </p:pic>
    </p:spTree>
    <p:extLst>
      <p:ext uri="{BB962C8B-B14F-4D97-AF65-F5344CB8AC3E}">
        <p14:creationId xmlns:p14="http://schemas.microsoft.com/office/powerpoint/2010/main" val="214520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Managing file handles using try/except/finally</a:t>
            </a:r>
          </a:p>
        </p:txBody>
      </p:sp>
      <p:sp>
        <p:nvSpPr>
          <p:cNvPr id="2" name="Text Placeholder 1"/>
          <p:cNvSpPr>
            <a:spLocks noGrp="1"/>
          </p:cNvSpPr>
          <p:nvPr>
            <p:ph idx="1"/>
          </p:nvPr>
        </p:nvSpPr>
        <p:spPr>
          <a:xfrm>
            <a:off x="341272" y="1368256"/>
            <a:ext cx="11516239" cy="2585323"/>
          </a:xfrm>
        </p:spPr>
        <p:txBody>
          <a:bodyPr/>
          <a:lstStyle/>
          <a:p>
            <a:r>
              <a:rPr lang="en-GB" b="1" dirty="0"/>
              <a:t>Under very rare circumstances, a file could be left open</a:t>
            </a:r>
          </a:p>
          <a:p>
            <a:pPr marL="457200" lvl="1" indent="-230400">
              <a:buFont typeface="Arial" panose="020B0604020202020204" pitchFamily="34" charset="0"/>
              <a:buChar char="•"/>
            </a:pPr>
            <a:r>
              <a:rPr lang="en-GB" sz="1800" dirty="0"/>
              <a:t>An error causing an unhandled exception</a:t>
            </a:r>
          </a:p>
          <a:p>
            <a:pPr marL="457200" lvl="1" indent="-230400">
              <a:buFont typeface="Arial" panose="020B0604020202020204" pitchFamily="34" charset="0"/>
              <a:buChar char="•"/>
            </a:pPr>
            <a:r>
              <a:rPr lang="en-GB" sz="1800" dirty="0"/>
              <a:t>Leading to lost data or memory leaks</a:t>
            </a:r>
          </a:p>
          <a:p>
            <a:r>
              <a:rPr lang="en-GB" b="1" dirty="0"/>
              <a:t>Use Exception Handler – try/except/finally</a:t>
            </a:r>
          </a:p>
          <a:p>
            <a:pPr marL="457200" lvl="1" indent="-230400">
              <a:buFont typeface="Arial" panose="020B0604020202020204" pitchFamily="34" charset="0"/>
              <a:buChar char="•"/>
            </a:pPr>
            <a:r>
              <a:rPr lang="en-GB" sz="1800" dirty="0"/>
              <a:t>Ensures file handle is closed</a:t>
            </a:r>
          </a:p>
          <a:p>
            <a:pPr marL="457200" lvl="1" indent="-230400">
              <a:buFont typeface="Arial" panose="020B0604020202020204" pitchFamily="34" charset="0"/>
              <a:buChar char="•"/>
            </a:pPr>
            <a:r>
              <a:rPr lang="en-GB" sz="1800" dirty="0"/>
              <a:t>Can catch named exceptions during opening.</a:t>
            </a:r>
          </a:p>
          <a:p>
            <a:pPr marL="457200" lvl="1" indent="-230400">
              <a:buFont typeface="Arial" panose="020B0604020202020204" pitchFamily="34" charset="0"/>
              <a:buChar char="•"/>
            </a:pPr>
            <a:r>
              <a:rPr lang="en-GB" sz="1800" dirty="0"/>
              <a:t>Finally block always executes</a:t>
            </a:r>
          </a:p>
        </p:txBody>
      </p:sp>
      <p:sp>
        <p:nvSpPr>
          <p:cNvPr id="4" name="TextBox 4"/>
          <p:cNvSpPr txBox="1">
            <a:spLocks noChangeArrowheads="1"/>
          </p:cNvSpPr>
          <p:nvPr/>
        </p:nvSpPr>
        <p:spPr bwMode="auto">
          <a:xfrm>
            <a:off x="810579" y="3998600"/>
            <a:ext cx="5698996" cy="258532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fh_out</a:t>
            </a:r>
            <a:r>
              <a:rPr lang="en-GB" sz="1800" dirty="0">
                <a:latin typeface="Courier New" panose="02070309020205020404" pitchFamily="49" charset="0"/>
              </a:rPr>
              <a:t> = open('spam.txt', '</a:t>
            </a:r>
            <a:r>
              <a:rPr lang="en-GB" sz="1800" dirty="0" err="1">
                <a:latin typeface="Courier New" panose="02070309020205020404" pitchFamily="49" charset="0"/>
              </a:rPr>
              <a:t>wt</a:t>
            </a:r>
            <a:r>
              <a:rPr lang="en-GB" sz="1800" dirty="0">
                <a:latin typeface="Courier New" panose="02070309020205020404" pitchFamily="49" charset="0"/>
              </a:rPr>
              <a:t>')</a:t>
            </a:r>
          </a:p>
          <a:p>
            <a:pPr>
              <a:spcBef>
                <a:spcPct val="0"/>
              </a:spcBef>
            </a:pP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try:</a:t>
            </a: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fh_out.write</a:t>
            </a:r>
            <a:r>
              <a:rPr lang="en-GB" sz="1800" dirty="0">
                <a:latin typeface="Courier New" panose="02070309020205020404" pitchFamily="49" charset="0"/>
              </a:rPr>
              <a:t>('Spam, spam, spam!’)</a:t>
            </a:r>
          </a:p>
          <a:p>
            <a:pPr>
              <a:spcBef>
                <a:spcPct val="0"/>
              </a:spcBef>
            </a:pPr>
            <a:r>
              <a:rPr lang="en-GB" sz="1800" dirty="0">
                <a:latin typeface="Courier New" panose="02070309020205020404" pitchFamily="49" charset="0"/>
              </a:rPr>
              <a:t>except </a:t>
            </a:r>
            <a:r>
              <a:rPr lang="en-GB" sz="1800" dirty="0" err="1">
                <a:latin typeface="Courier New" panose="02070309020205020404" pitchFamily="49" charset="0"/>
              </a:rPr>
              <a:t>FileNotFoundError</a:t>
            </a:r>
            <a:r>
              <a:rPr lang="en-GB" sz="1800" dirty="0">
                <a:latin typeface="Courier New" panose="02070309020205020404" pitchFamily="49" charset="0"/>
              </a:rPr>
              <a:t> as err:</a:t>
            </a:r>
          </a:p>
          <a:p>
            <a:pPr>
              <a:spcBef>
                <a:spcPct val="0"/>
              </a:spcBef>
            </a:pPr>
            <a:r>
              <a:rPr lang="en-GB" sz="1800" dirty="0">
                <a:latin typeface="Courier New" panose="02070309020205020404" pitchFamily="49" charset="0"/>
              </a:rPr>
              <a:t>    print('Blooming Vikings! ')</a:t>
            </a:r>
          </a:p>
          <a:p>
            <a:pPr>
              <a:spcBef>
                <a:spcPct val="0"/>
              </a:spcBef>
            </a:pPr>
            <a:r>
              <a:rPr lang="en-GB" sz="1800" dirty="0">
                <a:latin typeface="Courier New" panose="02070309020205020404" pitchFamily="49" charset="0"/>
              </a:rPr>
              <a:t>finally: </a:t>
            </a:r>
          </a:p>
          <a:p>
            <a:pPr>
              <a:spcBef>
                <a:spcPct val="0"/>
              </a:spcBef>
            </a:pPr>
            <a:r>
              <a:rPr lang="en-GB" sz="1800" dirty="0">
                <a:latin typeface="Courier New" panose="02070309020205020404" pitchFamily="49" charset="0"/>
              </a:rPr>
              <a:t>    # Always close file handle after use</a:t>
            </a: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fh_out.close</a:t>
            </a:r>
            <a:r>
              <a:rPr lang="en-GB" sz="1800" dirty="0">
                <a:latin typeface="Courier New" panose="02070309020205020404" pitchFamily="49" charset="0"/>
              </a:rPr>
              <a:t>()</a:t>
            </a:r>
          </a:p>
        </p:txBody>
      </p:sp>
    </p:spTree>
    <p:extLst>
      <p:ext uri="{BB962C8B-B14F-4D97-AF65-F5344CB8AC3E}">
        <p14:creationId xmlns:p14="http://schemas.microsoft.com/office/powerpoint/2010/main" val="19033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Managing file handles using Context Resource Manager</a:t>
            </a:r>
          </a:p>
        </p:txBody>
      </p:sp>
      <p:sp>
        <p:nvSpPr>
          <p:cNvPr id="2" name="Text Placeholder 1"/>
          <p:cNvSpPr>
            <a:spLocks noGrp="1"/>
          </p:cNvSpPr>
          <p:nvPr>
            <p:ph idx="1"/>
          </p:nvPr>
        </p:nvSpPr>
        <p:spPr/>
        <p:txBody>
          <a:bodyPr/>
          <a:lstStyle/>
          <a:p>
            <a:r>
              <a:rPr lang="en-GB" b="1" dirty="0"/>
              <a:t>Under very rare circumstances, a file could be left open</a:t>
            </a:r>
          </a:p>
          <a:p>
            <a:pPr marL="457200" lvl="1" indent="-230400">
              <a:buFont typeface="Arial" panose="020B0604020202020204" pitchFamily="34" charset="0"/>
              <a:buChar char="•"/>
            </a:pPr>
            <a:r>
              <a:rPr lang="en-GB" sz="1800" dirty="0"/>
              <a:t>An error causing an unhandled exception</a:t>
            </a:r>
          </a:p>
          <a:p>
            <a:r>
              <a:rPr lang="en-GB" b="1" dirty="0"/>
              <a:t>Some python classes are </a:t>
            </a:r>
            <a:r>
              <a:rPr lang="en-GB" b="1" i="1" dirty="0"/>
              <a:t>context managers</a:t>
            </a:r>
          </a:p>
          <a:p>
            <a:pPr marL="457200" lvl="1" indent="-230400">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io</a:t>
            </a:r>
            <a:r>
              <a:rPr lang="en-GB" sz="1800" dirty="0"/>
              <a:t> is the most common - file objects are context objects</a:t>
            </a:r>
          </a:p>
          <a:p>
            <a:pPr marL="457200" lvl="1" indent="-230400">
              <a:buFont typeface="Arial" panose="020B0604020202020204" pitchFamily="34" charset="0"/>
              <a:buChar char="•"/>
            </a:pPr>
            <a:r>
              <a:rPr lang="en-GB" sz="1800" dirty="0"/>
              <a:t>Uses the </a:t>
            </a:r>
            <a:r>
              <a:rPr lang="en-GB" sz="1800" dirty="0">
                <a:latin typeface="Courier New" panose="02070309020205020404" pitchFamily="49" charset="0"/>
                <a:cs typeface="Courier New" panose="02070309020205020404" pitchFamily="49" charset="0"/>
              </a:rPr>
              <a:t>with</a:t>
            </a:r>
            <a:r>
              <a:rPr lang="en-GB" sz="1800" dirty="0"/>
              <a:t> keyword</a:t>
            </a:r>
          </a:p>
          <a:p>
            <a:r>
              <a:rPr lang="en-GB" b="1" dirty="0"/>
              <a:t>Ensures files are closed on error</a:t>
            </a:r>
          </a:p>
          <a:p>
            <a:pPr marL="457200" lvl="1" indent="-230400">
              <a:buFont typeface="Arial" panose="020B0604020202020204" pitchFamily="34" charset="0"/>
              <a:buChar char="•"/>
            </a:pPr>
            <a:r>
              <a:rPr lang="en-GB" sz="1800" dirty="0"/>
              <a:t>This usually happens anyway with a for loop</a:t>
            </a:r>
          </a:p>
          <a:p>
            <a:pPr marL="457200" lvl="1" indent="-230400">
              <a:buFont typeface="Arial" panose="020B0604020202020204" pitchFamily="34" charset="0"/>
              <a:buChar char="•"/>
            </a:pPr>
            <a:r>
              <a:rPr lang="en-GB" sz="1800" dirty="0"/>
              <a:t>This is rarely needed - but safer!</a:t>
            </a:r>
          </a:p>
        </p:txBody>
      </p:sp>
      <p:sp>
        <p:nvSpPr>
          <p:cNvPr id="4" name="TextBox 4"/>
          <p:cNvSpPr txBox="1">
            <a:spLocks noChangeArrowheads="1"/>
          </p:cNvSpPr>
          <p:nvPr/>
        </p:nvSpPr>
        <p:spPr bwMode="auto">
          <a:xfrm>
            <a:off x="810579" y="4415288"/>
            <a:ext cx="5285421" cy="104644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with open('spam.txt', 'rt') as </a:t>
            </a:r>
            <a:r>
              <a:rPr lang="en-GB" sz="1800" dirty="0" err="1">
                <a:latin typeface="Courier New" panose="02070309020205020404" pitchFamily="49" charset="0"/>
              </a:rPr>
              <a:t>fh_in</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for line in </a:t>
            </a:r>
            <a:r>
              <a:rPr lang="en-GB" sz="1800" dirty="0" err="1">
                <a:latin typeface="Courier New" panose="02070309020205020404" pitchFamily="49" charset="0"/>
              </a:rPr>
              <a:t>fh_in</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print(line, end='')</a:t>
            </a:r>
          </a:p>
          <a:p>
            <a:pPr>
              <a:spcBef>
                <a:spcPct val="0"/>
              </a:spcBef>
            </a:pPr>
            <a:endParaRPr lang="en-GB" sz="800" dirty="0">
              <a:latin typeface="Courier New" panose="02070309020205020404" pitchFamily="49" charset="0"/>
            </a:endParaRPr>
          </a:p>
        </p:txBody>
      </p:sp>
      <p:sp>
        <p:nvSpPr>
          <p:cNvPr id="5" name="TextBox 4"/>
          <p:cNvSpPr txBox="1"/>
          <p:nvPr/>
        </p:nvSpPr>
        <p:spPr>
          <a:xfrm>
            <a:off x="6325433" y="4674590"/>
            <a:ext cx="3946914" cy="646331"/>
          </a:xfrm>
          <a:prstGeom prst="rect">
            <a:avLst/>
          </a:prstGeom>
          <a:solidFill>
            <a:schemeClr val="bg1"/>
          </a:solidFill>
        </p:spPr>
        <p:txBody>
          <a:bodyPr wrap="none" rtlCol="0">
            <a:spAutoFit/>
          </a:bodyPr>
          <a:lstStyle/>
          <a:p>
            <a:r>
              <a:rPr lang="en-GB" dirty="0" err="1">
                <a:latin typeface="Courier New" pitchFamily="49" charset="0"/>
                <a:cs typeface="Courier New" pitchFamily="49" charset="0"/>
              </a:rPr>
              <a:t>fh_in</a:t>
            </a:r>
            <a:r>
              <a:rPr lang="en-GB" dirty="0">
                <a:cs typeface="Courier New" pitchFamily="49" charset="0"/>
              </a:rPr>
              <a:t> is a file and context object</a:t>
            </a:r>
          </a:p>
          <a:p>
            <a:r>
              <a:rPr lang="en-GB" dirty="0">
                <a:cs typeface="Courier New" pitchFamily="49" charset="0"/>
              </a:rPr>
              <a:t>And only exists for the block.</a:t>
            </a:r>
          </a:p>
        </p:txBody>
      </p:sp>
    </p:spTree>
    <p:extLst>
      <p:ext uri="{BB962C8B-B14F-4D97-AF65-F5344CB8AC3E}">
        <p14:creationId xmlns:p14="http://schemas.microsoft.com/office/powerpoint/2010/main" val="151579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dirty="0"/>
              <a:t>Writing to files from Python</a:t>
            </a:r>
          </a:p>
        </p:txBody>
      </p:sp>
      <p:sp>
        <p:nvSpPr>
          <p:cNvPr id="10243" name="Rectangle 3"/>
          <p:cNvSpPr>
            <a:spLocks noGrp="1" noChangeArrowheads="1"/>
          </p:cNvSpPr>
          <p:nvPr>
            <p:ph idx="1"/>
          </p:nvPr>
        </p:nvSpPr>
        <p:spPr/>
        <p:txBody>
          <a:bodyPr>
            <a:normAutofit/>
          </a:bodyPr>
          <a:lstStyle/>
          <a:p>
            <a:r>
              <a:rPr lang="en-GB" b="1" dirty="0"/>
              <a:t>Open a file handle with </a:t>
            </a:r>
            <a:r>
              <a:rPr lang="en-GB" b="1" dirty="0">
                <a:latin typeface="Courier New" panose="02070309020205020404" pitchFamily="49" charset="0"/>
              </a:rPr>
              <a:t>open</a:t>
            </a:r>
          </a:p>
          <a:p>
            <a:pPr marL="457200" lvl="1" indent="-230400">
              <a:buFont typeface="Arial" panose="020B0604020202020204" pitchFamily="34" charset="0"/>
              <a:buChar char="•"/>
            </a:pPr>
            <a:r>
              <a:rPr lang="en-GB" sz="1800" dirty="0"/>
              <a:t>Specifying write or append </a:t>
            </a:r>
          </a:p>
          <a:p>
            <a:pPr lvl="1"/>
            <a:endParaRPr lang="en-GB" dirty="0"/>
          </a:p>
          <a:p>
            <a:pPr marL="457200" lvl="1" indent="0">
              <a:buNone/>
            </a:pPr>
            <a:endParaRPr lang="en-GB" dirty="0"/>
          </a:p>
          <a:p>
            <a:pPr marL="457200" lvl="1" indent="-230400">
              <a:buFont typeface="Arial" panose="020B0604020202020204" pitchFamily="34" charset="0"/>
              <a:buChar char="•"/>
            </a:pPr>
            <a:r>
              <a:rPr lang="en-GB" sz="1800" dirty="0"/>
              <a:t>Write a string</a:t>
            </a:r>
          </a:p>
          <a:p>
            <a:pPr marL="457200" lvl="2" indent="-230400">
              <a:buFont typeface="Arial" panose="020B0604020202020204" pitchFamily="34" charset="0"/>
              <a:buChar char="•"/>
            </a:pPr>
            <a:r>
              <a:rPr lang="en-GB" sz="1800" dirty="0"/>
              <a:t>Append "\n" to make it a line</a:t>
            </a:r>
          </a:p>
          <a:p>
            <a:pPr marL="457200" lvl="2" indent="-230400">
              <a:buFont typeface="Arial" panose="020B0604020202020204" pitchFamily="34" charset="0"/>
              <a:buChar char="•"/>
            </a:pPr>
            <a:r>
              <a:rPr lang="en-GB" sz="1800" dirty="0"/>
              <a:t>Returns the number of chars (text) or bytes (binary) written</a:t>
            </a:r>
          </a:p>
          <a:p>
            <a:pPr marL="1371600" lvl="3" indent="0">
              <a:buNone/>
            </a:pPr>
            <a:endParaRPr lang="en-GB" dirty="0"/>
          </a:p>
          <a:p>
            <a:pPr marL="457200" lvl="1" indent="-273600">
              <a:buFont typeface="Arial" panose="020B0604020202020204" pitchFamily="34" charset="0"/>
              <a:buChar char="•"/>
            </a:pPr>
            <a:r>
              <a:rPr lang="en-GB" sz="1800" dirty="0"/>
              <a:t>Write strings from a list</a:t>
            </a:r>
          </a:p>
          <a:p>
            <a:pPr marL="457200" lvl="2" indent="-273600">
              <a:buFont typeface="Arial" panose="020B0604020202020204" pitchFamily="34" charset="0"/>
              <a:buChar char="•"/>
            </a:pPr>
            <a:r>
              <a:rPr lang="en-GB" sz="1800" dirty="0"/>
              <a:t>Append "\n" to each element to make lines</a:t>
            </a:r>
          </a:p>
        </p:txBody>
      </p:sp>
      <p:sp>
        <p:nvSpPr>
          <p:cNvPr id="10244" name="Rectangle 4"/>
          <p:cNvSpPr>
            <a:spLocks noChangeArrowheads="1"/>
          </p:cNvSpPr>
          <p:nvPr/>
        </p:nvSpPr>
        <p:spPr bwMode="auto">
          <a:xfrm>
            <a:off x="808850" y="2103545"/>
            <a:ext cx="5358270" cy="647700"/>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a:latin typeface="Courier New" panose="02070309020205020404" pitchFamily="49" charset="0"/>
                <a:cs typeface="Courier New" panose="02070309020205020404" pitchFamily="49" charset="0"/>
              </a:rPr>
              <a:t>output = open('</a:t>
            </a:r>
            <a:r>
              <a:rPr lang="en-GB" dirty="0" err="1">
                <a:latin typeface="Courier New" panose="02070309020205020404" pitchFamily="49" charset="0"/>
                <a:cs typeface="Courier New" panose="02070309020205020404" pitchFamily="49" charset="0"/>
              </a:rPr>
              <a:t>myfile</a:t>
            </a: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w</a:t>
            </a:r>
            <a:r>
              <a:rPr lang="en-GB" dirty="0">
                <a:latin typeface="Courier New" panose="02070309020205020404" pitchFamily="49" charset="0"/>
                <a:cs typeface="Courier New" panose="02070309020205020404" pitchFamily="49" charset="0"/>
              </a:rPr>
              <a:t>')</a:t>
            </a:r>
          </a:p>
          <a:p>
            <a:pPr defTabSz="739775">
              <a:spcBef>
                <a:spcPct val="0"/>
              </a:spcBef>
            </a:pPr>
            <a:r>
              <a:rPr lang="en-GB" dirty="0">
                <a:latin typeface="Courier New" panose="02070309020205020404" pitchFamily="49" charset="0"/>
                <a:cs typeface="Courier New" panose="02070309020205020404" pitchFamily="49" charset="0"/>
              </a:rPr>
              <a:t>append = open('</a:t>
            </a:r>
            <a:r>
              <a:rPr lang="en-GB" dirty="0" err="1">
                <a:latin typeface="Courier New" panose="02070309020205020404" pitchFamily="49" charset="0"/>
                <a:cs typeface="Courier New" panose="02070309020205020404" pitchFamily="49" charset="0"/>
              </a:rPr>
              <a:t>logfile</a:t>
            </a: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a:t>
            </a:r>
            <a:r>
              <a:rPr lang="en-GB" dirty="0">
                <a:latin typeface="Courier New" panose="02070309020205020404" pitchFamily="49" charset="0"/>
                <a:cs typeface="Courier New" panose="02070309020205020404" pitchFamily="49" charset="0"/>
              </a:rPr>
              <a:t>')</a:t>
            </a:r>
          </a:p>
        </p:txBody>
      </p:sp>
      <p:sp>
        <p:nvSpPr>
          <p:cNvPr id="10245" name="Rectangle 5"/>
          <p:cNvSpPr>
            <a:spLocks noChangeArrowheads="1"/>
          </p:cNvSpPr>
          <p:nvPr/>
        </p:nvSpPr>
        <p:spPr bwMode="auto">
          <a:xfrm>
            <a:off x="808851" y="5146714"/>
            <a:ext cx="5358270" cy="37306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latin typeface="Courier New" panose="02070309020205020404" pitchFamily="49" charset="0"/>
                <a:cs typeface="Courier New" panose="02070309020205020404" pitchFamily="49" charset="0"/>
              </a:rPr>
              <a:t>output.writelines</a:t>
            </a:r>
            <a:r>
              <a:rPr lang="en-GB" dirty="0">
                <a:latin typeface="Courier New" panose="02070309020205020404" pitchFamily="49" charset="0"/>
                <a:cs typeface="Courier New" panose="02070309020205020404" pitchFamily="49" charset="0"/>
              </a:rPr>
              <a:t>(list)</a:t>
            </a:r>
          </a:p>
        </p:txBody>
      </p:sp>
      <p:sp>
        <p:nvSpPr>
          <p:cNvPr id="10246" name="Rectangle 6"/>
          <p:cNvSpPr>
            <a:spLocks noChangeArrowheads="1"/>
          </p:cNvSpPr>
          <p:nvPr/>
        </p:nvSpPr>
        <p:spPr bwMode="auto">
          <a:xfrm>
            <a:off x="815200" y="3969818"/>
            <a:ext cx="5351920" cy="373063"/>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88135" tIns="43294" rIns="88135" bIns="43294">
            <a:spAutoFit/>
          </a:bodyPr>
          <a:lstStyle/>
          <a:p>
            <a:pPr defTabSz="739775">
              <a:spcBef>
                <a:spcPct val="0"/>
              </a:spcBef>
            </a:pPr>
            <a:r>
              <a:rPr lang="en-GB" dirty="0" err="1">
                <a:latin typeface="Courier New" panose="02070309020205020404" pitchFamily="49" charset="0"/>
                <a:cs typeface="Courier New" panose="02070309020205020404" pitchFamily="49" charset="0"/>
              </a:rPr>
              <a:t>num</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output.write</a:t>
            </a:r>
            <a:r>
              <a:rPr lang="en-GB" dirty="0">
                <a:latin typeface="Courier New" panose="02070309020205020404" pitchFamily="49" charset="0"/>
                <a:cs typeface="Courier New" panose="02070309020205020404" pitchFamily="49" charset="0"/>
              </a:rPr>
              <a:t>("Hello\n")	</a:t>
            </a:r>
          </a:p>
        </p:txBody>
      </p:sp>
    </p:spTree>
    <p:extLst>
      <p:ext uri="{BB962C8B-B14F-4D97-AF65-F5344CB8AC3E}">
        <p14:creationId xmlns:p14="http://schemas.microsoft.com/office/powerpoint/2010/main" val="4144825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95F55-529C-466C-87C5-F227988C9AC8}">
  <ds:schemaRefs>
    <ds:schemaRef ds:uri="http://schemas.microsoft.com/office/2006/metadata/properties"/>
    <ds:schemaRef ds:uri="http://schemas.microsoft.com/office/infopath/2007/PartnerControls"/>
    <ds:schemaRef ds:uri="e62fa197-ef17-46ea-98d8-70933178622b"/>
  </ds:schemaRefs>
</ds:datastoreItem>
</file>

<file path=customXml/itemProps2.xml><?xml version="1.0" encoding="utf-8"?>
<ds:datastoreItem xmlns:ds="http://schemas.openxmlformats.org/officeDocument/2006/customXml" ds:itemID="{FC5B8C30-D0B1-4A67-A31A-A4D28486C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8C9EB9-2604-45EC-AD8A-C9233AD85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1668</TotalTime>
  <Words>6375</Words>
  <Application>Microsoft Office PowerPoint</Application>
  <PresentationFormat>Widescreen</PresentationFormat>
  <Paragraphs>558</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Montserrat</vt:lpstr>
      <vt:lpstr>Krana Fat B</vt:lpstr>
      <vt:lpstr>Arial</vt:lpstr>
      <vt:lpstr>Courier New</vt:lpstr>
      <vt:lpstr>Wingdings</vt:lpstr>
      <vt:lpstr>Calibri</vt:lpstr>
      <vt:lpstr>Master</vt:lpstr>
      <vt:lpstr>Python 3 Programming</vt:lpstr>
      <vt:lpstr>PowerPoint Presentation</vt:lpstr>
      <vt:lpstr>Interacting with files</vt:lpstr>
      <vt:lpstr>New file objects</vt:lpstr>
      <vt:lpstr>Reading files into Python</vt:lpstr>
      <vt:lpstr>Reading tricks</vt:lpstr>
      <vt:lpstr>Managing file handles using try/except/finally</vt:lpstr>
      <vt:lpstr>Managing file handles using Context Resource Manager</vt:lpstr>
      <vt:lpstr>Writing to files from Python</vt:lpstr>
      <vt:lpstr>Binary mode</vt:lpstr>
      <vt:lpstr>Standard streams</vt:lpstr>
      <vt:lpstr>Standard streams</vt:lpstr>
      <vt:lpstr>More tricks</vt:lpstr>
      <vt:lpstr>Random access</vt:lpstr>
      <vt:lpstr>Python pickle persistence </vt:lpstr>
      <vt:lpstr>Python pickle persistence </vt:lpstr>
      <vt:lpstr>Pickle protocols</vt:lpstr>
      <vt:lpstr>Build some shelves</vt:lpstr>
      <vt:lpstr>Compression</vt:lpstr>
      <vt:lpstr>Other compression modules</vt:lpstr>
      <vt:lpstr>PowerPoint Presentation</vt:lpstr>
      <vt:lpstr>Database interface overview</vt:lpstr>
      <vt:lpstr>Example - SQLite from Python</vt:lpstr>
      <vt:lpstr>Binary files - struct.pack/unpack</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213</cp:revision>
  <cp:lastPrinted>2019-07-03T09:46:41Z</cp:lastPrinted>
  <dcterms:created xsi:type="dcterms:W3CDTF">2019-09-05T08:17:12Z</dcterms:created>
  <dcterms:modified xsi:type="dcterms:W3CDTF">2024-01-31T23:03:54Z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